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F3E8D01_69CF61C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33"/>
  </p:notesMasterIdLst>
  <p:sldIdLst>
    <p:sldId id="257" r:id="rId3"/>
    <p:sldId id="2134805727" r:id="rId4"/>
    <p:sldId id="5054" r:id="rId5"/>
    <p:sldId id="260" r:id="rId6"/>
    <p:sldId id="362" r:id="rId7"/>
    <p:sldId id="2134805728" r:id="rId8"/>
    <p:sldId id="2134805729" r:id="rId9"/>
    <p:sldId id="2134805730" r:id="rId10"/>
    <p:sldId id="2134805731" r:id="rId11"/>
    <p:sldId id="2076137130" r:id="rId12"/>
    <p:sldId id="2134805732" r:id="rId13"/>
    <p:sldId id="2134805734" r:id="rId14"/>
    <p:sldId id="2134805633" r:id="rId15"/>
    <p:sldId id="2134805817" r:id="rId16"/>
    <p:sldId id="2134805818" r:id="rId17"/>
    <p:sldId id="2134805733" r:id="rId18"/>
    <p:sldId id="2076137031" r:id="rId19"/>
    <p:sldId id="2076137127" r:id="rId20"/>
    <p:sldId id="2134805717" r:id="rId21"/>
    <p:sldId id="290" r:id="rId22"/>
    <p:sldId id="304" r:id="rId23"/>
    <p:sldId id="291" r:id="rId24"/>
    <p:sldId id="292" r:id="rId25"/>
    <p:sldId id="312" r:id="rId26"/>
    <p:sldId id="2134805757" r:id="rId27"/>
    <p:sldId id="288" r:id="rId28"/>
    <p:sldId id="308" r:id="rId29"/>
    <p:sldId id="293" r:id="rId30"/>
    <p:sldId id="310" r:id="rId31"/>
    <p:sldId id="311" r:id="rId32"/>
    <p:sldId id="294" r:id="rId33"/>
    <p:sldId id="298" r:id="rId34"/>
    <p:sldId id="299" r:id="rId35"/>
    <p:sldId id="300" r:id="rId36"/>
    <p:sldId id="295" r:id="rId37"/>
    <p:sldId id="302" r:id="rId38"/>
    <p:sldId id="313" r:id="rId39"/>
    <p:sldId id="314" r:id="rId40"/>
    <p:sldId id="305" r:id="rId41"/>
    <p:sldId id="297" r:id="rId42"/>
    <p:sldId id="2134805755" r:id="rId43"/>
    <p:sldId id="296" r:id="rId44"/>
    <p:sldId id="2134805756" r:id="rId45"/>
    <p:sldId id="287" r:id="rId46"/>
    <p:sldId id="289" r:id="rId47"/>
    <p:sldId id="2134805758" r:id="rId48"/>
    <p:sldId id="2134805759" r:id="rId49"/>
    <p:sldId id="2134805760" r:id="rId50"/>
    <p:sldId id="2134805761" r:id="rId51"/>
    <p:sldId id="2134805762" r:id="rId52"/>
    <p:sldId id="2134805763" r:id="rId53"/>
    <p:sldId id="2134805764" r:id="rId54"/>
    <p:sldId id="2134805765" r:id="rId55"/>
    <p:sldId id="2134805766" r:id="rId56"/>
    <p:sldId id="2134805767" r:id="rId57"/>
    <p:sldId id="2134805768" r:id="rId58"/>
    <p:sldId id="2134805769" r:id="rId59"/>
    <p:sldId id="2134805770" r:id="rId60"/>
    <p:sldId id="303" r:id="rId61"/>
    <p:sldId id="2134805771" r:id="rId62"/>
    <p:sldId id="2134805773" r:id="rId63"/>
    <p:sldId id="2134805774" r:id="rId64"/>
    <p:sldId id="2134805775" r:id="rId65"/>
    <p:sldId id="2134805776" r:id="rId66"/>
    <p:sldId id="286" r:id="rId67"/>
    <p:sldId id="2134805777" r:id="rId68"/>
    <p:sldId id="2134805778" r:id="rId69"/>
    <p:sldId id="2134805779" r:id="rId70"/>
    <p:sldId id="2134805780" r:id="rId71"/>
    <p:sldId id="2134805781" r:id="rId72"/>
    <p:sldId id="2134805782" r:id="rId73"/>
    <p:sldId id="2134805783" r:id="rId74"/>
    <p:sldId id="285" r:id="rId75"/>
    <p:sldId id="2134805784" r:id="rId76"/>
    <p:sldId id="2134805785" r:id="rId77"/>
    <p:sldId id="2134805786" r:id="rId78"/>
    <p:sldId id="2134805787" r:id="rId79"/>
    <p:sldId id="2134805788" r:id="rId80"/>
    <p:sldId id="2134805789" r:id="rId81"/>
    <p:sldId id="2134805790" r:id="rId82"/>
    <p:sldId id="2134805791" r:id="rId83"/>
    <p:sldId id="2134805792" r:id="rId84"/>
    <p:sldId id="2134805793" r:id="rId85"/>
    <p:sldId id="2134805794" r:id="rId86"/>
    <p:sldId id="2134805795" r:id="rId87"/>
    <p:sldId id="2134805796" r:id="rId88"/>
    <p:sldId id="2134805797" r:id="rId89"/>
    <p:sldId id="2134805798" r:id="rId90"/>
    <p:sldId id="2134805799" r:id="rId91"/>
    <p:sldId id="2134805813" r:id="rId92"/>
    <p:sldId id="2134805814" r:id="rId93"/>
    <p:sldId id="2134805815" r:id="rId94"/>
    <p:sldId id="2134805816" r:id="rId95"/>
    <p:sldId id="2134805748" r:id="rId96"/>
    <p:sldId id="2134805749" r:id="rId97"/>
    <p:sldId id="2134805750" r:id="rId98"/>
    <p:sldId id="2134805752" r:id="rId99"/>
    <p:sldId id="2134805800" r:id="rId100"/>
    <p:sldId id="2134805801" r:id="rId101"/>
    <p:sldId id="2134805802" r:id="rId102"/>
    <p:sldId id="2134805803" r:id="rId103"/>
    <p:sldId id="2134805804" r:id="rId104"/>
    <p:sldId id="2134805805" r:id="rId105"/>
    <p:sldId id="2134805806" r:id="rId106"/>
    <p:sldId id="2134805807" r:id="rId107"/>
    <p:sldId id="2134805808" r:id="rId108"/>
    <p:sldId id="2134805809" r:id="rId109"/>
    <p:sldId id="2134805810" r:id="rId110"/>
    <p:sldId id="2134805811" r:id="rId111"/>
    <p:sldId id="2134805812" r:id="rId112"/>
    <p:sldId id="2134805753" r:id="rId113"/>
    <p:sldId id="2134805754" r:id="rId114"/>
    <p:sldId id="2134805772" r:id="rId115"/>
    <p:sldId id="301" r:id="rId116"/>
    <p:sldId id="2134805627" r:id="rId117"/>
    <p:sldId id="2134805628" r:id="rId118"/>
    <p:sldId id="2134805629" r:id="rId119"/>
    <p:sldId id="2134805630" r:id="rId120"/>
    <p:sldId id="2134805736" r:id="rId121"/>
    <p:sldId id="2134805737" r:id="rId122"/>
    <p:sldId id="2134805738" r:id="rId123"/>
    <p:sldId id="2134805739" r:id="rId124"/>
    <p:sldId id="2134805740" r:id="rId125"/>
    <p:sldId id="2134805741" r:id="rId126"/>
    <p:sldId id="2134805742" r:id="rId127"/>
    <p:sldId id="2134805743" r:id="rId128"/>
    <p:sldId id="2134805744" r:id="rId129"/>
    <p:sldId id="2134805745" r:id="rId130"/>
    <p:sldId id="2134805746" r:id="rId131"/>
    <p:sldId id="2134805747" r:id="rId1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5054"/>
            <p14:sldId id="260"/>
            <p14:sldId id="362"/>
            <p14:sldId id="2134805728"/>
            <p14:sldId id="2134805729"/>
            <p14:sldId id="2134805730"/>
            <p14:sldId id="2134805731"/>
            <p14:sldId id="2076137130"/>
            <p14:sldId id="2134805732"/>
            <p14:sldId id="2134805734"/>
            <p14:sldId id="2134805633"/>
            <p14:sldId id="2134805817"/>
            <p14:sldId id="2134805818"/>
            <p14:sldId id="2134805733"/>
            <p14:sldId id="2076137031"/>
            <p14:sldId id="2076137127"/>
          </p14:sldIdLst>
        </p14:section>
        <p14:section name="DATA MODELING" id="{9A603BEC-B55F-47B6-8AC7-F7BEBBCECE4F}">
          <p14:sldIdLst>
            <p14:sldId id="2134805717"/>
            <p14:sldId id="290"/>
            <p14:sldId id="304"/>
            <p14:sldId id="291"/>
            <p14:sldId id="292"/>
            <p14:sldId id="312"/>
            <p14:sldId id="2134805757"/>
            <p14:sldId id="288"/>
            <p14:sldId id="308"/>
            <p14:sldId id="293"/>
            <p14:sldId id="310"/>
            <p14:sldId id="311"/>
            <p14:sldId id="294"/>
            <p14:sldId id="298"/>
            <p14:sldId id="299"/>
            <p14:sldId id="300"/>
            <p14:sldId id="295"/>
            <p14:sldId id="302"/>
            <p14:sldId id="313"/>
            <p14:sldId id="314"/>
            <p14:sldId id="305"/>
            <p14:sldId id="297"/>
            <p14:sldId id="2134805755"/>
            <p14:sldId id="296"/>
            <p14:sldId id="2134805756"/>
            <p14:sldId id="287"/>
            <p14:sldId id="289"/>
            <p14:sldId id="2134805758"/>
            <p14:sldId id="2134805759"/>
            <p14:sldId id="2134805760"/>
            <p14:sldId id="2134805761"/>
            <p14:sldId id="2134805762"/>
            <p14:sldId id="2134805763"/>
            <p14:sldId id="2134805764"/>
            <p14:sldId id="2134805765"/>
            <p14:sldId id="2134805766"/>
            <p14:sldId id="2134805767"/>
            <p14:sldId id="2134805768"/>
            <p14:sldId id="2134805769"/>
            <p14:sldId id="2134805770"/>
            <p14:sldId id="303"/>
            <p14:sldId id="2134805771"/>
            <p14:sldId id="2134805773"/>
            <p14:sldId id="2134805774"/>
            <p14:sldId id="2134805775"/>
            <p14:sldId id="2134805776"/>
            <p14:sldId id="286"/>
            <p14:sldId id="2134805777"/>
            <p14:sldId id="2134805778"/>
            <p14:sldId id="2134805779"/>
            <p14:sldId id="2134805780"/>
            <p14:sldId id="2134805781"/>
            <p14:sldId id="2134805782"/>
            <p14:sldId id="2134805783"/>
            <p14:sldId id="285"/>
            <p14:sldId id="2134805784"/>
            <p14:sldId id="2134805785"/>
            <p14:sldId id="2134805786"/>
            <p14:sldId id="2134805787"/>
            <p14:sldId id="2134805788"/>
            <p14:sldId id="2134805789"/>
            <p14:sldId id="2134805790"/>
            <p14:sldId id="2134805791"/>
            <p14:sldId id="2134805792"/>
            <p14:sldId id="2134805793"/>
            <p14:sldId id="2134805794"/>
            <p14:sldId id="2134805795"/>
            <p14:sldId id="2134805796"/>
            <p14:sldId id="2134805797"/>
            <p14:sldId id="2134805798"/>
            <p14:sldId id="2134805799"/>
            <p14:sldId id="2134805813"/>
            <p14:sldId id="2134805814"/>
            <p14:sldId id="2134805815"/>
            <p14:sldId id="2134805816"/>
          </p14:sldIdLst>
        </p14:section>
        <p14:section name="DATA DISTRIBUTION" id="{494E7051-D431-435E-B165-9B3A1953AD4A}">
          <p14:sldIdLst>
            <p14:sldId id="2134805748"/>
            <p14:sldId id="2134805749"/>
          </p14:sldIdLst>
        </p14:section>
        <p14:section name="INTEGRATION" id="{93251453-FB4B-4DFA-B75F-EE188462FAE5}">
          <p14:sldIdLst>
            <p14:sldId id="2134805750"/>
            <p14:sldId id="2134805752"/>
            <p14:sldId id="2134805800"/>
            <p14:sldId id="2134805801"/>
            <p14:sldId id="2134805802"/>
            <p14:sldId id="2134805803"/>
            <p14:sldId id="2134805804"/>
            <p14:sldId id="2134805805"/>
            <p14:sldId id="2134805806"/>
            <p14:sldId id="2134805807"/>
            <p14:sldId id="2134805808"/>
            <p14:sldId id="2134805809"/>
            <p14:sldId id="2134805810"/>
            <p14:sldId id="2134805811"/>
            <p14:sldId id="2134805812"/>
          </p14:sldIdLst>
        </p14:section>
        <p14:section name="MONITORING AND OPTIMIZATION" id="{D5745D53-7BE5-4247-BDAC-E9A2C9AAE78B}">
          <p14:sldIdLst>
            <p14:sldId id="2134805753"/>
            <p14:sldId id="2134805754"/>
            <p14:sldId id="2134805772"/>
            <p14:sldId id="301"/>
          </p14:sldIdLst>
        </p14:section>
        <p14:section name="PRACTICE QUESTIONS" id="{6AB5555C-AC17-3D42-8B0B-3C9D4CC370D2}">
          <p14:sldIdLst>
            <p14:sldId id="2134805627"/>
            <p14:sldId id="2134805628"/>
            <p14:sldId id="2134805629"/>
            <p14:sldId id="2134805630"/>
            <p14:sldId id="2134805736"/>
            <p14:sldId id="2134805737"/>
            <p14:sldId id="2134805738"/>
            <p14:sldId id="2134805739"/>
            <p14:sldId id="2134805740"/>
            <p14:sldId id="2134805741"/>
            <p14:sldId id="2134805742"/>
            <p14:sldId id="2134805743"/>
            <p14:sldId id="2134805744"/>
            <p14:sldId id="2134805745"/>
            <p14:sldId id="2134805746"/>
            <p14:sldId id="2134805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C4A35-E9B6-3146-066A-4404D53655C8}" name="scsjcain84" initials="sc" userId="S::scsjcain84_gmail.com#ext#@pearsoneducationinc.onmicrosoft.com::4399dd98-ee8b-4212-9001-7919755a32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7E58B-80CF-43A6-942C-A2831214FCD8}" v="252" dt="2021-08-06T13:48:5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64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microsoft.com/office/2016/11/relationships/changesInfo" Target="changesInfos/changesInfo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presProps" Target="presProps.xml"/><Relationship Id="rId139" Type="http://schemas.microsoft.com/office/2015/10/relationships/revisionInfo" Target="revisionInfo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6807E58B-80CF-43A6-942C-A2831214FCD8}"/>
    <pc:docChg chg="custSel addSld delSld modSld sldOrd delSection modSection">
      <pc:chgData name="Tim Warner" userId="1d9b2d89684621c1" providerId="LiveId" clId="{6807E58B-80CF-43A6-942C-A2831214FCD8}" dt="2021-08-06T14:02:43.242" v="493"/>
      <pc:docMkLst>
        <pc:docMk/>
      </pc:docMkLst>
      <pc:sldChg chg="modSp mod">
        <pc:chgData name="Tim Warner" userId="1d9b2d89684621c1" providerId="LiveId" clId="{6807E58B-80CF-43A6-942C-A2831214FCD8}" dt="2021-08-06T13:37:49.185" v="49" actId="20577"/>
        <pc:sldMkLst>
          <pc:docMk/>
          <pc:sldMk cId="2005480598" sldId="257"/>
        </pc:sldMkLst>
        <pc:spChg chg="mod">
          <ac:chgData name="Tim Warner" userId="1d9b2d89684621c1" providerId="LiveId" clId="{6807E58B-80CF-43A6-942C-A2831214FCD8}" dt="2021-08-06T13:37:49.185" v="49" actId="20577"/>
          <ac:spMkLst>
            <pc:docMk/>
            <pc:sldMk cId="2005480598" sldId="257"/>
            <ac:spMk id="2" creationId="{00000000-0000-0000-0000-000000000000}"/>
          </ac:spMkLst>
        </pc:spChg>
      </pc:sldChg>
      <pc:sldChg chg="modSp mod modAnim">
        <pc:chgData name="Tim Warner" userId="1d9b2d89684621c1" providerId="LiveId" clId="{6807E58B-80CF-43A6-942C-A2831214FCD8}" dt="2021-08-06T13:40:37.056" v="281" actId="20577"/>
        <pc:sldMkLst>
          <pc:docMk/>
          <pc:sldMk cId="146140643" sldId="260"/>
        </pc:sldMkLst>
        <pc:spChg chg="mod">
          <ac:chgData name="Tim Warner" userId="1d9b2d89684621c1" providerId="LiveId" clId="{6807E58B-80CF-43A6-942C-A2831214FCD8}" dt="2021-08-06T13:40:18.868" v="216" actId="20577"/>
          <ac:spMkLst>
            <pc:docMk/>
            <pc:sldMk cId="146140643" sldId="260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37.056" v="281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38:08.248" v="63" actId="20577"/>
        <pc:sldMkLst>
          <pc:docMk/>
          <pc:sldMk cId="3651262105" sldId="301"/>
        </pc:sldMkLst>
        <pc:spChg chg="mod">
          <ac:chgData name="Tim Warner" userId="1d9b2d89684621c1" providerId="LiveId" clId="{6807E58B-80CF-43A6-942C-A2831214FCD8}" dt="2021-08-06T13:38:08.248" v="63" actId="20577"/>
          <ac:spMkLst>
            <pc:docMk/>
            <pc:sldMk cId="3651262105" sldId="301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40:50.521" v="304" actId="20577"/>
        <pc:sldMkLst>
          <pc:docMk/>
          <pc:sldMk cId="2565182932" sldId="362"/>
        </pc:sldMkLst>
        <pc:spChg chg="mod">
          <ac:chgData name="Tim Warner" userId="1d9b2d89684621c1" providerId="LiveId" clId="{6807E58B-80CF-43A6-942C-A2831214FCD8}" dt="2021-08-06T13:40:50.521" v="304" actId="20577"/>
          <ac:spMkLst>
            <pc:docMk/>
            <pc:sldMk cId="2565182932" sldId="362"/>
            <ac:spMk id="4" creationId="{69BA08CC-D79A-4C96-9AB6-605F8F28BE2C}"/>
          </ac:spMkLst>
        </pc:spChg>
      </pc:sldChg>
      <pc:sldChg chg="modSp">
        <pc:chgData name="Tim Warner" userId="1d9b2d89684621c1" providerId="LiveId" clId="{6807E58B-80CF-43A6-942C-A2831214FCD8}" dt="2021-08-06T13:43:57.504" v="362" actId="20577"/>
        <pc:sldMkLst>
          <pc:docMk/>
          <pc:sldMk cId="876802832" sldId="366"/>
        </pc:sldMkLst>
        <pc:spChg chg="mod">
          <ac:chgData name="Tim Warner" userId="1d9b2d89684621c1" providerId="LiveId" clId="{6807E58B-80CF-43A6-942C-A2831214FCD8}" dt="2021-08-06T13:43:57.504" v="362" actId="20577"/>
          <ac:spMkLst>
            <pc:docMk/>
            <pc:sldMk cId="876802832" sldId="366"/>
            <ac:spMk id="3" creationId="{510B1FA3-9927-F74A-8D15-783CB3AE14C0}"/>
          </ac:spMkLst>
        </pc:spChg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004932611" sldId="4926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500957797" sldId="4928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645227907" sldId="4929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820319080" sldId="493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713732701" sldId="493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893378543" sldId="4932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6313842" sldId="4933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900798816" sldId="495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46377474" sldId="499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220477390" sldId="5027"/>
        </pc:sldMkLst>
      </pc:sldChg>
      <pc:sldChg chg="modSp mod modAnim">
        <pc:chgData name="Tim Warner" userId="1d9b2d89684621c1" providerId="LiveId" clId="{6807E58B-80CF-43A6-942C-A2831214FCD8}" dt="2021-08-06T13:40:21.776" v="219" actId="20577"/>
        <pc:sldMkLst>
          <pc:docMk/>
          <pc:sldMk cId="1257478528" sldId="5054"/>
        </pc:sldMkLst>
        <pc:spChg chg="mod">
          <ac:chgData name="Tim Warner" userId="1d9b2d89684621c1" providerId="LiveId" clId="{6807E58B-80CF-43A6-942C-A2831214FCD8}" dt="2021-08-06T13:40:21.776" v="219" actId="20577"/>
          <ac:spMkLst>
            <pc:docMk/>
            <pc:sldMk cId="1257478528" sldId="505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04.817" v="193" actId="20577"/>
          <ac:spMkLst>
            <pc:docMk/>
            <pc:sldMk cId="1257478528" sldId="5054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291544579" sldId="5079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621935347" sldId="508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1615364302" sldId="207613712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75866080" sldId="2076137121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617776070" sldId="2076137122"/>
        </pc:sldMkLst>
      </pc:sldChg>
      <pc:sldChg chg="addSp delSp modSp mod modAnim">
        <pc:chgData name="Tim Warner" userId="1d9b2d89684621c1" providerId="LiveId" clId="{6807E58B-80CF-43A6-942C-A2831214FCD8}" dt="2021-08-06T13:45:57.714" v="403"/>
        <pc:sldMkLst>
          <pc:docMk/>
          <pc:sldMk cId="4239767478" sldId="2076137124"/>
        </pc:sldMkLst>
        <pc:spChg chg="mod">
          <ac:chgData name="Tim Warner" userId="1d9b2d89684621c1" providerId="LiveId" clId="{6807E58B-80CF-43A6-942C-A2831214FCD8}" dt="2021-08-06T13:44:24.392" v="380" actId="20577"/>
          <ac:spMkLst>
            <pc:docMk/>
            <pc:sldMk cId="4239767478" sldId="207613712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4:54.768" v="395" actId="20577"/>
          <ac:spMkLst>
            <pc:docMk/>
            <pc:sldMk cId="4239767478" sldId="2076137124"/>
            <ac:spMk id="5" creationId="{A7868B3B-AB36-45F4-A57F-858451EC8B5D}"/>
          </ac:spMkLst>
        </pc:spChg>
        <pc:spChg chg="add del mod">
          <ac:chgData name="Tim Warner" userId="1d9b2d89684621c1" providerId="LiveId" clId="{6807E58B-80CF-43A6-942C-A2831214FCD8}" dt="2021-08-06T13:45:48.374" v="399" actId="478"/>
          <ac:spMkLst>
            <pc:docMk/>
            <pc:sldMk cId="4239767478" sldId="2076137124"/>
            <ac:spMk id="9" creationId="{26A0CF16-024D-4796-9F08-E1D340FF441A}"/>
          </ac:spMkLst>
        </pc:spChg>
        <pc:picChg chg="add del mod">
          <ac:chgData name="Tim Warner" userId="1d9b2d89684621c1" providerId="LiveId" clId="{6807E58B-80CF-43A6-942C-A2831214FCD8}" dt="2021-08-06T13:45:48.374" v="399" actId="478"/>
          <ac:picMkLst>
            <pc:docMk/>
            <pc:sldMk cId="4239767478" sldId="2076137124"/>
            <ac:picMk id="6" creationId="{1FC11969-A2F1-4470-9B3F-B930F6AE7D5D}"/>
          </ac:picMkLst>
        </pc:picChg>
        <pc:picChg chg="add mod">
          <ac:chgData name="Tim Warner" userId="1d9b2d89684621c1" providerId="LiveId" clId="{6807E58B-80CF-43A6-942C-A2831214FCD8}" dt="2021-08-06T13:45:55.426" v="402" actId="1076"/>
          <ac:picMkLst>
            <pc:docMk/>
            <pc:sldMk cId="4239767478" sldId="2076137124"/>
            <ac:picMk id="1026" creationId="{D7EB0B42-FAC4-4BAF-A433-F884540672AE}"/>
          </ac:picMkLst>
        </pc:picChg>
      </pc:sldChg>
      <pc:sldChg chg="del">
        <pc:chgData name="Tim Warner" userId="1d9b2d89684621c1" providerId="LiveId" clId="{6807E58B-80CF-43A6-942C-A2831214FCD8}" dt="2021-08-06T13:43:00.410" v="311" actId="47"/>
        <pc:sldMkLst>
          <pc:docMk/>
          <pc:sldMk cId="1574172123" sldId="2076137126"/>
        </pc:sldMkLst>
      </pc:sldChg>
      <pc:sldChg chg="modSp mod">
        <pc:chgData name="Tim Warner" userId="1d9b2d89684621c1" providerId="LiveId" clId="{6807E58B-80CF-43A6-942C-A2831214FCD8}" dt="2021-08-06T13:43:26.940" v="332" actId="20577"/>
        <pc:sldMkLst>
          <pc:docMk/>
          <pc:sldMk cId="1900369638" sldId="2076137127"/>
        </pc:sldMkLst>
        <pc:spChg chg="mod">
          <ac:chgData name="Tim Warner" userId="1d9b2d89684621c1" providerId="LiveId" clId="{6807E58B-80CF-43A6-942C-A2831214FCD8}" dt="2021-08-06T13:43:26.940" v="332" actId="20577"/>
          <ac:spMkLst>
            <pc:docMk/>
            <pc:sldMk cId="1900369638" sldId="2076137127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401580132" sldId="2076137129"/>
        </pc:sldMkLst>
      </pc:sldChg>
      <pc:sldChg chg="modSp mod">
        <pc:chgData name="Tim Warner" userId="1d9b2d89684621c1" providerId="LiveId" clId="{6807E58B-80CF-43A6-942C-A2831214FCD8}" dt="2021-08-06T13:46:34.271" v="463" actId="20577"/>
        <pc:sldMkLst>
          <pc:docMk/>
          <pc:sldMk cId="2439273039" sldId="2076137134"/>
        </pc:sldMkLst>
        <pc:spChg chg="mod">
          <ac:chgData name="Tim Warner" userId="1d9b2d89684621c1" providerId="LiveId" clId="{6807E58B-80CF-43A6-942C-A2831214FCD8}" dt="2021-08-06T13:46:14.583" v="422" actId="20577"/>
          <ac:spMkLst>
            <pc:docMk/>
            <pc:sldMk cId="2439273039" sldId="207613713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6:34.271" v="463" actId="20577"/>
          <ac:spMkLst>
            <pc:docMk/>
            <pc:sldMk cId="2439273039" sldId="2076137134"/>
            <ac:spMk id="5" creationId="{A7868B3B-AB36-45F4-A57F-858451EC8B5D}"/>
          </ac:spMkLst>
        </pc:spChg>
      </pc:sldChg>
      <pc:sldChg chg="add">
        <pc:chgData name="Tim Warner" userId="1d9b2d89684621c1" providerId="LiveId" clId="{6807E58B-80CF-43A6-942C-A2831214FCD8}" dt="2021-08-06T13:42:58.004" v="310"/>
        <pc:sldMkLst>
          <pc:docMk/>
          <pc:sldMk cId="3601485224" sldId="207613717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47164428" sldId="213480561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574022323" sldId="213480561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87421303" sldId="213480561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48406722" sldId="213480561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421001137" sldId="213480561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738883575" sldId="213480562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99706129" sldId="2134805621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4229262887" sldId="2134805622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384128727" sldId="2134805623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27977601" sldId="2134805624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85727546" sldId="213480562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38445879" sldId="213480562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587988589" sldId="213480562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984196421" sldId="213480562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991343468" sldId="213480562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693837431" sldId="2134805630"/>
        </pc:sldMkLst>
      </pc:sldChg>
      <pc:sldChg chg="ord">
        <pc:chgData name="Tim Warner" userId="1d9b2d89684621c1" providerId="LiveId" clId="{6807E58B-80CF-43A6-942C-A2831214FCD8}" dt="2021-08-06T13:48:53.791" v="465"/>
        <pc:sldMkLst>
          <pc:docMk/>
          <pc:sldMk cId="2864057274" sldId="2134805633"/>
        </pc:sldMkLst>
      </pc:sldChg>
      <pc:sldChg chg="del">
        <pc:chgData name="Tim Warner" userId="1d9b2d89684621c1" providerId="LiveId" clId="{6807E58B-80CF-43A6-942C-A2831214FCD8}" dt="2021-08-06T13:41:50.263" v="305" actId="47"/>
        <pc:sldMkLst>
          <pc:docMk/>
          <pc:sldMk cId="2560328041" sldId="213480563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925836681" sldId="213480564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148074545" sldId="213480564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2460246" sldId="213480564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4213933953" sldId="2134805643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204772189" sldId="213480564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30766798" sldId="213480564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952602006" sldId="213480564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36065762" sldId="213480564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9320558" sldId="213480564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519563008" sldId="2134805649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635974992" sldId="213480565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509181858" sldId="213480565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41706816" sldId="213480565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56280464" sldId="213480565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942975309" sldId="213480565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302878321" sldId="213480565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798925452" sldId="213480565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2497469" sldId="213480565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4467619" sldId="213480565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212838836" sldId="213480568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24526393" sldId="2134805690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865861643" sldId="2134805691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65652790" sldId="2134805692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06646883" sldId="2134805693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915157536" sldId="2134805694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599156606" sldId="2134805695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27102944" sldId="2134805696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90990664" sldId="2134805697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93778641" sldId="2134805698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387338487" sldId="2134805708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1615364302" sldId="2134805709"/>
        </pc:sldMkLst>
      </pc:sldChg>
      <pc:sldChg chg="addSp delSp modSp add mod">
        <pc:chgData name="Tim Warner" userId="1d9b2d89684621c1" providerId="LiveId" clId="{6807E58B-80CF-43A6-942C-A2831214FCD8}" dt="2021-08-06T13:49:44.919" v="484" actId="1076"/>
        <pc:sldMkLst>
          <pc:docMk/>
          <pc:sldMk cId="1961262840" sldId="2134805709"/>
        </pc:sldMkLst>
        <pc:spChg chg="mod">
          <ac:chgData name="Tim Warner" userId="1d9b2d89684621c1" providerId="LiveId" clId="{6807E58B-80CF-43A6-942C-A2831214FCD8}" dt="2021-08-06T13:48:59.630" v="473" actId="20577"/>
          <ac:spMkLst>
            <pc:docMk/>
            <pc:sldMk cId="1961262840" sldId="2134805709"/>
            <ac:spMk id="2" creationId="{60D6FF0D-D467-EE4C-989B-7615159F74FA}"/>
          </ac:spMkLst>
        </pc:spChg>
        <pc:spChg chg="mod ord">
          <ac:chgData name="Tim Warner" userId="1d9b2d89684621c1" providerId="LiveId" clId="{6807E58B-80CF-43A6-942C-A2831214FCD8}" dt="2021-08-06T13:49:44.919" v="484" actId="1076"/>
          <ac:spMkLst>
            <pc:docMk/>
            <pc:sldMk cId="1961262840" sldId="2134805709"/>
            <ac:spMk id="8" creationId="{2BC6733C-92E2-4DB1-9AD4-E7C4F3536E6B}"/>
          </ac:spMkLst>
        </pc:spChg>
        <pc:picChg chg="del">
          <ac:chgData name="Tim Warner" userId="1d9b2d89684621c1" providerId="LiveId" clId="{6807E58B-80CF-43A6-942C-A2831214FCD8}" dt="2021-08-06T13:49:26.470" v="475" actId="478"/>
          <ac:picMkLst>
            <pc:docMk/>
            <pc:sldMk cId="1961262840" sldId="2134805709"/>
            <ac:picMk id="4" creationId="{81913D2D-19FA-4EEB-8B71-AB2C76EAF4AE}"/>
          </ac:picMkLst>
        </pc:picChg>
        <pc:picChg chg="add mod">
          <ac:chgData name="Tim Warner" userId="1d9b2d89684621c1" providerId="LiveId" clId="{6807E58B-80CF-43A6-942C-A2831214FCD8}" dt="2021-08-06T13:49:32.662" v="481" actId="1076"/>
          <ac:picMkLst>
            <pc:docMk/>
            <pc:sldMk cId="1961262840" sldId="2134805709"/>
            <ac:picMk id="5" creationId="{CAB8F987-B0F5-4A9F-BC06-896E1602B040}"/>
          </ac:picMkLst>
        </pc:picChg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110677630" sldId="2134805710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247517948" sldId="2134805711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274264513" sldId="2134805712"/>
        </pc:sldMkLst>
      </pc:sldChg>
    </pc:docChg>
  </pc:docChgLst>
  <pc:docChgLst>
    <pc:chgData name="Tim Warner" userId="1d9b2d89684621c1" providerId="LiveId" clId="{9F73F57A-0633-4802-ACB2-FC1E0620B117}"/>
    <pc:docChg chg="addSld modSld addSection modSection">
      <pc:chgData name="Tim Warner" userId="1d9b2d89684621c1" providerId="LiveId" clId="{9F73F57A-0633-4802-ACB2-FC1E0620B117}" dt="2021-08-04T14:58:27.497" v="2"/>
      <pc:docMkLst>
        <pc:docMk/>
      </pc:docMkLst>
      <pc:sldChg chg="add">
        <pc:chgData name="Tim Warner" userId="1d9b2d89684621c1" providerId="LiveId" clId="{9F73F57A-0633-4802-ACB2-FC1E0620B117}" dt="2021-08-04T14:58:27.497" v="2"/>
        <pc:sldMkLst>
          <pc:docMk/>
          <pc:sldMk cId="1299523231" sldId="3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43478357" sldId="3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4703522" sldId="31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53977491" sldId="320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7458012" sldId="321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38721278" sldId="321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08050010" sldId="322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06811153" sldId="322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8277832" sldId="32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722238553" sldId="323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725455" sldId="323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1040706" sldId="49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65109930" sldId="50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77386850" sldId="50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15499961" sldId="50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26885365" sldId="50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5990123" sldId="20761371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25836681" sldId="213480564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48074545" sldId="213480564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2460246" sldId="213480564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3933953" sldId="21348056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204772189" sldId="21348056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30766798" sldId="213480564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952602006" sldId="21348056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36065762" sldId="21348056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9320558" sldId="213480564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19563008" sldId="213480564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635974992" sldId="213480565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09181858" sldId="213480565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706816" sldId="213480565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83908623" sldId="213480565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56280464" sldId="213480565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42975309" sldId="213480565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02878321" sldId="213480565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798925452" sldId="213480565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97469" sldId="213480565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4467619" sldId="213480565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39176709" sldId="213480566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9719098" sldId="213480566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96216102" sldId="213480566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304381750" sldId="213480566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26489779" sldId="213480566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6903704" sldId="21348056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13654646" sldId="213480566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40809279" sldId="213480566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37290945" sldId="213480566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00563490" sldId="21348056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297986" sldId="21348056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828702299" sldId="213480567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6770219" sldId="213480567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21141435" sldId="213480567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65127262" sldId="213480567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77095625" sldId="213480567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030227937" sldId="213480567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5465559" sldId="213480567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35728150" sldId="213480567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68485600" sldId="213480567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81042994" sldId="213480568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95390849" sldId="213480568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916491" sldId="213480568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45813210" sldId="213480568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66666289" sldId="213480568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57505050" sldId="213480568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29709626" sldId="21348056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69789616" sldId="213480568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188875758" sldId="213480568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2838836" sldId="213480568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526393" sldId="213480569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65861643" sldId="213480569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5652790" sldId="213480569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6646883" sldId="213480569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15157536" sldId="213480569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99156606" sldId="213480569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27102944" sldId="213480569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90990664" sldId="213480569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93778641" sldId="213480569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18302466" sldId="213480569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014624722" sldId="213480570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45466285" sldId="213480570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60341035" sldId="213480570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28256811" sldId="213480570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45605633" sldId="213480570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1880222" sldId="213480570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34346246" sldId="213480570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9852395" sldId="2134805707"/>
        </pc:sldMkLst>
      </pc:sldChg>
    </pc:docChg>
  </pc:docChgLst>
</pc:chgInfo>
</file>

<file path=ppt/comments/modernComment_7F3E8D01_69CF61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B7B02D-F059-4B27-B061-8C9886C39583}" authorId="{955C4A35-E9B6-3146-066A-4404D53655C8}" created="2022-06-04T14:17:45.047">
    <pc:sldMkLst xmlns:pc="http://schemas.microsoft.com/office/powerpoint/2013/main/command">
      <pc:docMk/>
      <pc:sldMk cId="1775198663" sldId="298"/>
    </pc:sldMkLst>
    <p188:txBody>
      <a:bodyPr/>
      <a:lstStyle/>
      <a:p>
        <a:r>
          <a:rPr lang="en-US"/>
          <a:t>For slides 14-18, can you document the source for the trebleclef/music note images? Thanks.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2417862"/>
            <a:ext cx="184304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135114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Picture 19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98D908CD-4E79-E541-918B-5C7BF8B82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-7951"/>
            <a:ext cx="3638809" cy="460380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79AE553-DDE7-3246-A275-03B48F404DAA}"/>
              </a:ext>
            </a:extLst>
          </p:cNvPr>
          <p:cNvSpPr txBox="1">
            <a:spLocks/>
          </p:cNvSpPr>
          <p:nvPr userDrawn="1"/>
        </p:nvSpPr>
        <p:spPr>
          <a:xfrm>
            <a:off x="3742175" y="223404"/>
            <a:ext cx="5505191" cy="7243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</a:rPr>
              <a:t>Lesson 1: Understanding Kubernetes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A4A5DB76-1615-C646-AB17-4F7AF3BDC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5188"/>
            <a:ext cx="3638809" cy="4590666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1C9B70A1-4246-EF41-A9D4-1747E5B9BA3E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813062-DB89-FC4C-9952-E517FA6F03F8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3CC864C-E6B4-3D40-BB65-4CFF8F31A588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6E222FC-2D0D-AC48-9ADE-1071DC9A37EF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</p:spTree>
    <p:extLst>
      <p:ext uri="{BB962C8B-B14F-4D97-AF65-F5344CB8AC3E}">
        <p14:creationId xmlns:p14="http://schemas.microsoft.com/office/powerpoint/2010/main" val="1061252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-Feed Slide &amp; Vide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C519E6-A1F1-6747-A3F6-20B949715D94}"/>
              </a:ext>
            </a:extLst>
          </p:cNvPr>
          <p:cNvSpPr/>
          <p:nvPr userDrawn="1"/>
        </p:nvSpPr>
        <p:spPr>
          <a:xfrm>
            <a:off x="1321230" y="150921"/>
            <a:ext cx="2150772" cy="186847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605FD-9760-4542-AA9A-73939422455B}"/>
              </a:ext>
            </a:extLst>
          </p:cNvPr>
          <p:cNvSpPr/>
          <p:nvPr userDrawn="1"/>
        </p:nvSpPr>
        <p:spPr>
          <a:xfrm>
            <a:off x="0" y="0"/>
            <a:ext cx="2642461" cy="26773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C83BD3-B120-F546-94C9-3421EA0D53AB}"/>
              </a:ext>
            </a:extLst>
          </p:cNvPr>
          <p:cNvSpPr/>
          <p:nvPr userDrawn="1"/>
        </p:nvSpPr>
        <p:spPr>
          <a:xfrm>
            <a:off x="10612" y="1116615"/>
            <a:ext cx="3739715" cy="3465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1211D7-AC77-0040-827B-FD76A25CC725}"/>
              </a:ext>
            </a:extLst>
          </p:cNvPr>
          <p:cNvSpPr txBox="1">
            <a:spLocks/>
          </p:cNvSpPr>
          <p:nvPr userDrawn="1"/>
        </p:nvSpPr>
        <p:spPr>
          <a:xfrm>
            <a:off x="3758076" y="94720"/>
            <a:ext cx="5505191" cy="6584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Segoe Pro" charset="0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</a:rPr>
              <a:t>Lesson 1: Understanding Kubernetes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7FE959-2BAA-6442-9ACB-CB119AAA646D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6CC7EA0-7EF0-0944-B1AC-0F3988B8C99C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CD342B2-D10F-6D48-A74A-EF1E126A51B7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44D6A-E26C-2D4A-A946-D595B1B11FE3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  <p:pic>
        <p:nvPicPr>
          <p:cNvPr id="14" name="Picture 13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E752B01A-0237-D746-881B-4BE22A5F8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336" y="1523583"/>
            <a:ext cx="3446991" cy="20963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30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  <a:latin typeface="Segoe Pro" charset="0"/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33273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4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9F60F-EF2B-8F45-B026-E22011617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5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E815FF-ED97-854C-9CA1-F2EAACC17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57149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017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646D90-D9DC-774A-9902-DD7E84D40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12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-6349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932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358E-A3D5-0E4B-A122-5E5714444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1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128B0A6C-EF38-9441-ADBF-8FE45FA6C46E}" type="datetimeFigureOut">
              <a:rPr lang="en-US" smtClean="0"/>
              <a:pPr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6D032D76-6BE4-154B-A130-37D069E423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goe Pro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8/10/relationships/comments" Target="../comments/modernComment_7F3E8D01_69CF61C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458433" cy="9009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DP-420: Microsoft Cosmos DB Developer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026" name="Picture 2" descr="Microsoft Certified: Azure Data Engineer Associate">
            <a:extLst>
              <a:ext uri="{FF2B5EF4-FFF2-40B4-BE49-F238E27FC236}">
                <a16:creationId xmlns:a16="http://schemas.microsoft.com/office/drawing/2014/main" id="{0A42D367-1DA7-4D83-B835-728859C0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2065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CCCDDA02-B0C6-07E3-275D-B3C8657C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44" y="1149194"/>
            <a:ext cx="3353111" cy="3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E066-0F96-AAF9-6372-D4EC9055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Cosmos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89AE9-2EA8-06A7-BF7B-1F65E927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cloud-native hybrid transactional and analytical processing (HTAP)</a:t>
            </a:r>
          </a:p>
          <a:p>
            <a:r>
              <a:rPr lang="en-US" dirty="0"/>
              <a:t>Business case: "How can we use Cosmos DB in our data analytics without disturbing our production workload?"</a:t>
            </a:r>
          </a:p>
          <a:p>
            <a:r>
              <a:rPr lang="en-US" dirty="0"/>
              <a:t>Extract-Transform-Load (ETL) without need for large-scale data movement</a:t>
            </a:r>
          </a:p>
          <a:p>
            <a:r>
              <a:rPr lang="en-US" dirty="0"/>
              <a:t>Synapse Spark supports Scala, Python, Spark SQL, and C#</a:t>
            </a:r>
          </a:p>
        </p:txBody>
      </p:sp>
    </p:spTree>
    <p:extLst>
      <p:ext uri="{BB962C8B-B14F-4D97-AF65-F5344CB8AC3E}">
        <p14:creationId xmlns:p14="http://schemas.microsoft.com/office/powerpoint/2010/main" val="3295356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6B8C79-49A1-89E7-A18F-436A21EB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32A366-DB15-6A5B-33CA-ABA5FAE27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Transactional store</a:t>
            </a:r>
            <a:r>
              <a:rPr lang="en-US" dirty="0"/>
              <a:t>: Container-level, row-based data store for fast transactional reads and writes</a:t>
            </a:r>
          </a:p>
          <a:p>
            <a:r>
              <a:rPr lang="en-US" b="1" dirty="0"/>
              <a:t>Analytical store</a:t>
            </a:r>
            <a:r>
              <a:rPr lang="en-US" dirty="0"/>
              <a:t>: Container-level, column-oriented data store </a:t>
            </a:r>
          </a:p>
          <a:p>
            <a:r>
              <a:rPr lang="en-US" dirty="0"/>
              <a:t>Cosmos auto-syncs changes to transactional store to analytical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164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D9A7A-E6BA-47A6-DEDA-65A299EB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Stores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90814-9C11-B4C7-6CFE-9F98210D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6" y="811696"/>
            <a:ext cx="8334103" cy="37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018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A87C0-399D-9036-B103-B4EE9656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Definitions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FEA989-C075-085B-6B33-CCBF5C5D4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Azure Functions</a:t>
            </a:r>
            <a:r>
              <a:rPr lang="en-US" dirty="0"/>
              <a:t>: Serverless solution that supports a microservices architecture</a:t>
            </a:r>
          </a:p>
          <a:p>
            <a:pPr lvl="1"/>
            <a:r>
              <a:rPr lang="en-US" dirty="0"/>
              <a:t>Event (trigger)-based execution</a:t>
            </a:r>
          </a:p>
          <a:p>
            <a:pPr lvl="1"/>
            <a:r>
              <a:rPr lang="en-US" dirty="0"/>
              <a:t>Language support: C#, Java, JavaScript, PowerShell, Python, TypeScript, Go</a:t>
            </a:r>
          </a:p>
          <a:p>
            <a:r>
              <a:rPr lang="en-US" b="1" dirty="0"/>
              <a:t>Azure Event Hub</a:t>
            </a:r>
            <a:r>
              <a:rPr lang="en-US" dirty="0"/>
              <a:t>: Fully managed, real-time data ingestion service</a:t>
            </a:r>
          </a:p>
          <a:p>
            <a:pPr lvl="1"/>
            <a:r>
              <a:rPr lang="en-US" dirty="0"/>
              <a:t>Handles millions of events per second</a:t>
            </a:r>
          </a:p>
          <a:p>
            <a:pPr lvl="1"/>
            <a:r>
              <a:rPr lang="en-US" dirty="0"/>
              <a:t>Related Azure service: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808810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IoT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6902" y="4839789"/>
            <a:ext cx="126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</a:t>
            </a:r>
            <a:r>
              <a:rPr lang="en-US" sz="1400" dirty="0" err="1">
                <a:solidFill>
                  <a:srgbClr val="0070C0"/>
                </a:solidFill>
              </a:rPr>
              <a:t>thu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2050" name="Picture 2" descr="Diagram that shows the role of Azure Cosmos DB in an Azure IoT solution architecture.">
            <a:extLst>
              <a:ext uri="{FF2B5EF4-FFF2-40B4-BE49-F238E27FC236}">
                <a16:creationId xmlns:a16="http://schemas.microsoft.com/office/drawing/2014/main" id="{B4D6FEC6-E9A9-48B7-D82F-F15E3797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04" y="616512"/>
            <a:ext cx="5931191" cy="45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269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5265E-11CE-1136-18D0-7C644130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Denormalization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B9086-E385-A0AC-DFF8-41239737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NoSQL databases, there are no joins between containers</a:t>
            </a:r>
          </a:p>
          <a:p>
            <a:r>
              <a:rPr lang="en-US" dirty="0"/>
              <a:t>Optimize query requests by packing as much useful data into each document within a container &amp; logical partition</a:t>
            </a:r>
          </a:p>
          <a:p>
            <a:r>
              <a:rPr lang="en-US" dirty="0"/>
              <a:t>But what if:</a:t>
            </a:r>
          </a:p>
          <a:p>
            <a:pPr lvl="1"/>
            <a:r>
              <a:rPr lang="en-US" dirty="0"/>
              <a:t>An element name changes in one container</a:t>
            </a:r>
          </a:p>
          <a:p>
            <a:pPr lvl="1"/>
            <a:r>
              <a:rPr lang="en-US" dirty="0"/>
              <a:t>There's no relational referential integrity!</a:t>
            </a:r>
          </a:p>
        </p:txBody>
      </p:sp>
    </p:spTree>
    <p:extLst>
      <p:ext uri="{BB962C8B-B14F-4D97-AF65-F5344CB8AC3E}">
        <p14:creationId xmlns:p14="http://schemas.microsoft.com/office/powerpoint/2010/main" val="23294755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05F4-0C4B-ACC5-8758-018CD471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Change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94648-477F-4236-A079-04777E6D8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Data denormalization</a:t>
            </a:r>
          </a:p>
          <a:p>
            <a:pPr lvl="1"/>
            <a:r>
              <a:rPr lang="en-US" dirty="0"/>
              <a:t>Replication between containers</a:t>
            </a:r>
          </a:p>
          <a:p>
            <a:pPr lvl="1"/>
            <a:r>
              <a:rPr lang="en-US" dirty="0"/>
              <a:t>Triggered notifications</a:t>
            </a:r>
          </a:p>
          <a:p>
            <a:pPr lvl="1"/>
            <a:r>
              <a:rPr lang="en-US" dirty="0"/>
              <a:t>Materialized views</a:t>
            </a:r>
          </a:p>
          <a:p>
            <a:r>
              <a:rPr lang="en-US" dirty="0"/>
              <a:t>Access with the Change Feed Processor (CFP) library in the Cosmos DB .NET v3 SDK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357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</a:t>
            </a:r>
            <a:r>
              <a:rPr lang="en-US" dirty="0" err="1"/>
              <a:t>Procesor</a:t>
            </a:r>
            <a:r>
              <a:rPr lang="en-US" dirty="0"/>
              <a:t>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1705A-F301-219A-696A-375993BA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9" y="871970"/>
            <a:ext cx="7956662" cy="38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42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AF98D-D1B5-C650-DA52-A9F70F39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Architecture: Retail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C8DF9-16B2-F851-45AE-C29FC4734EC9}"/>
              </a:ext>
            </a:extLst>
          </p:cNvPr>
          <p:cNvSpPr txBox="1"/>
          <p:nvPr/>
        </p:nvSpPr>
        <p:spPr>
          <a:xfrm>
            <a:off x="7870370" y="4839789"/>
            <a:ext cx="127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timw.info/q5x</a:t>
            </a:r>
          </a:p>
        </p:txBody>
      </p:sp>
      <p:pic>
        <p:nvPicPr>
          <p:cNvPr id="1026" name="Picture 2" descr="Architecture diagram that shows the functions that are triggered by an online order and a database change feed.">
            <a:extLst>
              <a:ext uri="{FF2B5EF4-FFF2-40B4-BE49-F238E27FC236}">
                <a16:creationId xmlns:a16="http://schemas.microsoft.com/office/drawing/2014/main" id="{503F7913-4D7D-ABB4-25A2-F65ED24F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17" y="677269"/>
            <a:ext cx="7204166" cy="39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7362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A1D76-37CB-CB45-2359-40E79A19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85B8D-9469-C716-C938-AE1AD951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1164039"/>
            <a:ext cx="8360229" cy="31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9B0-0C89-CB75-E7AD-D0776641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 Indexer</a:t>
            </a:r>
          </a:p>
        </p:txBody>
      </p:sp>
      <p:pic>
        <p:nvPicPr>
          <p:cNvPr id="3074" name="Picture 2" descr="Architecture diagram shows data into Azure App Services, through Azure Storage and Cosmos D B, to Azure Search.">
            <a:extLst>
              <a:ext uri="{FF2B5EF4-FFF2-40B4-BE49-F238E27FC236}">
                <a16:creationId xmlns:a16="http://schemas.microsoft.com/office/drawing/2014/main" id="{89CBF9CC-163B-29BC-545B-5228D822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40" y="687898"/>
            <a:ext cx="5852719" cy="4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047FA-6E62-7CF1-029A-8B3BFE065993}"/>
              </a:ext>
            </a:extLst>
          </p:cNvPr>
          <p:cNvSpPr txBox="1"/>
          <p:nvPr/>
        </p:nvSpPr>
        <p:spPr>
          <a:xfrm>
            <a:off x="7889966" y="4855317"/>
            <a:ext cx="182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timw.info/7md</a:t>
            </a:r>
          </a:p>
        </p:txBody>
      </p:sp>
    </p:spTree>
    <p:extLst>
      <p:ext uri="{BB962C8B-B14F-4D97-AF65-F5344CB8AC3E}">
        <p14:creationId xmlns:p14="http://schemas.microsoft.com/office/powerpoint/2010/main" val="39764991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Monitoring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495897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704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886798"/>
          <a:ext cx="6421280" cy="336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CassandraRequests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Cassandra (Disable </a:t>
                      </a:r>
                      <a:r>
                        <a:rPr lang="en-US" dirty="0" err="1"/>
                        <a:t>DataPlaneRequests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08709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ControlPlaneRequests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account creation, region selection, replication,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91145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DataPlaneRequests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CRUD operations within Cosmos DB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6216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GremlinRequests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Gremlin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09205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C4000FBE-FB91-22F5-9C0B-237C2631D9E3}"/>
              </a:ext>
            </a:extLst>
          </p:cNvPr>
          <p:cNvSpPr/>
          <p:nvPr/>
        </p:nvSpPr>
        <p:spPr>
          <a:xfrm>
            <a:off x="516531" y="158449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0B7B58-E5AD-955B-B260-7E2B03513A3F}"/>
              </a:ext>
            </a:extLst>
          </p:cNvPr>
          <p:cNvSpPr/>
          <p:nvPr/>
        </p:nvSpPr>
        <p:spPr>
          <a:xfrm>
            <a:off x="516531" y="2373251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2D5407-BE9F-EEC7-04EB-684A811FC330}"/>
              </a:ext>
            </a:extLst>
          </p:cNvPr>
          <p:cNvSpPr/>
          <p:nvPr/>
        </p:nvSpPr>
        <p:spPr>
          <a:xfrm>
            <a:off x="516531" y="303200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08E1CD-CA1E-234D-321B-D11BF1F50775}"/>
              </a:ext>
            </a:extLst>
          </p:cNvPr>
          <p:cNvSpPr/>
          <p:nvPr/>
        </p:nvSpPr>
        <p:spPr>
          <a:xfrm>
            <a:off x="516531" y="367592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1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Log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DB871B-C197-078A-8E07-0C8749CBCBE9}"/>
              </a:ext>
            </a:extLst>
          </p:cNvPr>
          <p:cNvGraphicFramePr>
            <a:graphicFrameLocks noGrp="1"/>
          </p:cNvGraphicFramePr>
          <p:nvPr/>
        </p:nvGraphicFramePr>
        <p:xfrm>
          <a:off x="1361360" y="587654"/>
          <a:ext cx="6421280" cy="455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640">
                  <a:extLst>
                    <a:ext uri="{9D8B030D-6E8A-4147-A177-3AD203B41FA5}">
                      <a16:colId xmlns:a16="http://schemas.microsoft.com/office/drawing/2014/main" val="985324765"/>
                    </a:ext>
                  </a:extLst>
                </a:gridCol>
                <a:gridCol w="3210640">
                  <a:extLst>
                    <a:ext uri="{9D8B030D-6E8A-4147-A177-3AD203B41FA5}">
                      <a16:colId xmlns:a16="http://schemas.microsoft.com/office/drawing/2014/main" val="2384893271"/>
                    </a:ext>
                  </a:extLst>
                </a:gridCol>
              </a:tblGrid>
              <a:tr h="5352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34407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MongoRequests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requests to Azure Cosmos DB API for MongoDB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973431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PartitionKeyRUConsumption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per-second RU consumption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1153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PartitionKeyStatistics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storage size of partition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38798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QueryRuntimeStatistics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Query operations against SQL API (query text and parameters are obfuscated, but can be overridden)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23452"/>
                  </a:ext>
                </a:extLst>
              </a:tr>
              <a:tr h="535263">
                <a:tc>
                  <a:txBody>
                    <a:bodyPr/>
                    <a:lstStyle/>
                    <a:p>
                      <a:r>
                        <a:rPr lang="en-US" dirty="0" err="1"/>
                        <a:t>TableApiRequests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Requests to Azure Cosmos DB API for Table Service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697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833E143-A1FF-E1D2-C13E-EC970BD24145}"/>
              </a:ext>
            </a:extLst>
          </p:cNvPr>
          <p:cNvSpPr/>
          <p:nvPr/>
        </p:nvSpPr>
        <p:spPr>
          <a:xfrm>
            <a:off x="425789" y="1130784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3DD7D31-72A4-E94B-8EA9-009070350D81}"/>
              </a:ext>
            </a:extLst>
          </p:cNvPr>
          <p:cNvSpPr/>
          <p:nvPr/>
        </p:nvSpPr>
        <p:spPr>
          <a:xfrm>
            <a:off x="425789" y="1821819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B54DE0-536E-F4F7-DFEA-B3D6BBF8F614}"/>
              </a:ext>
            </a:extLst>
          </p:cNvPr>
          <p:cNvSpPr/>
          <p:nvPr/>
        </p:nvSpPr>
        <p:spPr>
          <a:xfrm>
            <a:off x="425789" y="2443052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A2A1CF4-96A9-B878-8B6B-B803C5E1211E}"/>
              </a:ext>
            </a:extLst>
          </p:cNvPr>
          <p:cNvSpPr/>
          <p:nvPr/>
        </p:nvSpPr>
        <p:spPr>
          <a:xfrm>
            <a:off x="425789" y="3234863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20162AC-A2E1-41B7-A1FC-6D97ADFCCCF6}"/>
              </a:ext>
            </a:extLst>
          </p:cNvPr>
          <p:cNvSpPr/>
          <p:nvPr/>
        </p:nvSpPr>
        <p:spPr>
          <a:xfrm>
            <a:off x="425789" y="4215586"/>
            <a:ext cx="767817" cy="5095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8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964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434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374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9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 Developer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9D1AF-5210-46D0-B7BB-A980B8D7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0" y="1023319"/>
            <a:ext cx="6815356" cy="3096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3435532" y="141766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DP-420</a:t>
            </a:r>
          </a:p>
        </p:txBody>
      </p:sp>
    </p:spTree>
    <p:extLst>
      <p:ext uri="{BB962C8B-B14F-4D97-AF65-F5344CB8AC3E}">
        <p14:creationId xmlns:p14="http://schemas.microsoft.com/office/powerpoint/2010/main" val="11386872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785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267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763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397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202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232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32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34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62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39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8B67F-2E9A-6759-D266-6805DEFB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330"/>
            <a:ext cx="9144000" cy="1410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2050555" y="2223993"/>
            <a:ext cx="765717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AZ-104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89CB6-7649-D049-8976-8D5844DBEAE0}"/>
              </a:ext>
            </a:extLst>
          </p:cNvPr>
          <p:cNvSpPr txBox="1"/>
          <p:nvPr/>
        </p:nvSpPr>
        <p:spPr>
          <a:xfrm>
            <a:off x="5403356" y="2223993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AZ-305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84D36-FDB2-E34A-B67D-980B0EBB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9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D2652-E8C2-333F-ED5B-F5B84237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38" y="1905083"/>
            <a:ext cx="6609524" cy="13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893343" y="2263972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DP-203</a:t>
            </a:r>
          </a:p>
        </p:txBody>
      </p:sp>
    </p:spTree>
    <p:extLst>
      <p:ext uri="{BB962C8B-B14F-4D97-AF65-F5344CB8AC3E}">
        <p14:creationId xmlns:p14="http://schemas.microsoft.com/office/powerpoint/2010/main" val="362350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DP-420: “Need to Know”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082912" cy="3547021"/>
          </a:xfrm>
        </p:spPr>
        <p:txBody>
          <a:bodyPr/>
          <a:lstStyle/>
          <a:p>
            <a:r>
              <a:rPr lang="en-US" sz="1800" dirty="0"/>
              <a:t>Core (SQL) API is only API covered</a:t>
            </a:r>
          </a:p>
          <a:p>
            <a:r>
              <a:rPr lang="en-US" sz="1800" dirty="0"/>
              <a:t>SDK code: C# with perhaps a sprinkling of JavaScript</a:t>
            </a:r>
          </a:p>
          <a:p>
            <a:r>
              <a:rPr lang="en-US" sz="1800" dirty="0"/>
              <a:t>DevOps:</a:t>
            </a:r>
          </a:p>
          <a:p>
            <a:pPr lvl="1"/>
            <a:r>
              <a:rPr lang="en-US" sz="1600" dirty="0"/>
              <a:t>Azure PowerShell</a:t>
            </a:r>
          </a:p>
          <a:p>
            <a:pPr lvl="1"/>
            <a:r>
              <a:rPr lang="en-US" sz="1600" dirty="0"/>
              <a:t>Azure CLI</a:t>
            </a:r>
          </a:p>
          <a:p>
            <a:pPr lvl="1"/>
            <a:r>
              <a:rPr lang="en-US" sz="1600" dirty="0"/>
              <a:t>Kusto</a:t>
            </a:r>
          </a:p>
        </p:txBody>
      </p:sp>
    </p:spTree>
    <p:extLst>
      <p:ext uri="{BB962C8B-B14F-4D97-AF65-F5344CB8AC3E}">
        <p14:creationId xmlns:p14="http://schemas.microsoft.com/office/powerpoint/2010/main" val="18677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4" y="666024"/>
            <a:ext cx="7100631" cy="41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timw.info/dp420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Pluralsight: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7302749-2DEE-428D-925E-38A84F86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35" y="1140707"/>
            <a:ext cx="2332763" cy="28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720" y="1375724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Senior Content Developer, Microsoft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082912" cy="3547021"/>
          </a:xfrm>
        </p:spPr>
        <p:txBody>
          <a:bodyPr/>
          <a:lstStyle/>
          <a:p>
            <a:r>
              <a:rPr lang="en-US" sz="1800" dirty="0"/>
              <a:t>Core (SQL) API</a:t>
            </a:r>
          </a:p>
          <a:p>
            <a:pPr lvl="1"/>
            <a:r>
              <a:rPr lang="en-US" sz="1800" dirty="0"/>
              <a:t>JSON documents</a:t>
            </a:r>
          </a:p>
          <a:p>
            <a:pPr lvl="1"/>
            <a:r>
              <a:rPr lang="en-US" sz="1800" dirty="0"/>
              <a:t>SQL-like query language</a:t>
            </a:r>
          </a:p>
          <a:p>
            <a:r>
              <a:rPr lang="en-US" sz="1800" dirty="0"/>
              <a:t>MongoDB API</a:t>
            </a:r>
          </a:p>
          <a:p>
            <a:pPr lvl="1"/>
            <a:r>
              <a:rPr lang="en-US" sz="1800" dirty="0"/>
              <a:t>BSON documents</a:t>
            </a:r>
          </a:p>
          <a:p>
            <a:pPr lvl="1"/>
            <a:r>
              <a:rPr lang="en-US" sz="1800" dirty="0"/>
              <a:t>Use existing Mongo apps by changing connection string</a:t>
            </a:r>
          </a:p>
          <a:p>
            <a:r>
              <a:rPr lang="en-US" sz="1800" dirty="0"/>
              <a:t>Table API</a:t>
            </a:r>
          </a:p>
          <a:p>
            <a:pPr lvl="1"/>
            <a:r>
              <a:rPr lang="en-US" sz="1800" dirty="0"/>
              <a:t>Key-value data</a:t>
            </a:r>
          </a:p>
          <a:p>
            <a:pPr lvl="1"/>
            <a:r>
              <a:rPr lang="en-US" sz="1800" dirty="0"/>
              <a:t>Expands capability of Azure Table storage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F2DCDF-C658-699F-E175-6CB0A3AD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104" y="3554531"/>
            <a:ext cx="773323" cy="7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9A93-67F4-88EB-5DCF-D89F80B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 DB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905-F852-D985-46A1-7B69A4391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sz="2000" dirty="0"/>
              <a:t>Apache Cassandra API</a:t>
            </a:r>
          </a:p>
          <a:p>
            <a:pPr lvl="1"/>
            <a:r>
              <a:rPr lang="en-US" dirty="0"/>
              <a:t>Column-oriented schema</a:t>
            </a:r>
          </a:p>
          <a:p>
            <a:pPr lvl="1"/>
            <a:r>
              <a:rPr lang="en-US" dirty="0"/>
              <a:t>Interact with data using Cassandra Query Language (CQL)</a:t>
            </a:r>
          </a:p>
          <a:p>
            <a:r>
              <a:rPr lang="en-US" sz="2000" dirty="0"/>
              <a:t>Apache Gremlin API</a:t>
            </a:r>
          </a:p>
          <a:p>
            <a:pPr lvl="1"/>
            <a:r>
              <a:rPr lang="en-US" dirty="0"/>
              <a:t>Graph-schema (edges and vertices)</a:t>
            </a:r>
          </a:p>
          <a:p>
            <a:pPr lvl="1"/>
            <a:r>
              <a:rPr lang="en-US" dirty="0"/>
              <a:t>Supports Apache </a:t>
            </a:r>
            <a:r>
              <a:rPr lang="en-US" dirty="0" err="1"/>
              <a:t>TinkerPop</a:t>
            </a:r>
            <a:r>
              <a:rPr lang="en-US" dirty="0"/>
              <a:t> graph traversal language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B512C1-F0F1-DFA2-B95D-54CB361D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358" y="3479050"/>
            <a:ext cx="827238" cy="8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5AD77-04AB-8337-0081-F5719DA9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Core API Object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46E77-7177-D8FC-053B-A3249920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273"/>
            <a:ext cx="9144000" cy="18629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F490B9-02DA-9DCC-25F9-B5372AE478DE}"/>
              </a:ext>
            </a:extLst>
          </p:cNvPr>
          <p:cNvSpPr/>
          <p:nvPr/>
        </p:nvSpPr>
        <p:spPr>
          <a:xfrm>
            <a:off x="8125097" y="3383280"/>
            <a:ext cx="836023" cy="463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</p:spTree>
    <p:extLst>
      <p:ext uri="{BB962C8B-B14F-4D97-AF65-F5344CB8AC3E}">
        <p14:creationId xmlns:p14="http://schemas.microsoft.com/office/powerpoint/2010/main" val="40014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C6D8-D4A9-20E8-D14A-42DDB18E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03" y="-57149"/>
            <a:ext cx="8561782" cy="560552"/>
          </a:xfrm>
        </p:spPr>
        <p:txBody>
          <a:bodyPr/>
          <a:lstStyle/>
          <a:p>
            <a:r>
              <a:rPr lang="en-US" dirty="0"/>
              <a:t>Measuring Cosmos DB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E0C0-7EC0-B786-0140-75315A050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79992" cy="3547021"/>
          </a:xfrm>
        </p:spPr>
        <p:txBody>
          <a:bodyPr/>
          <a:lstStyle/>
          <a:p>
            <a:r>
              <a:rPr lang="en-US" dirty="0"/>
              <a:t>Latency</a:t>
            </a:r>
          </a:p>
          <a:p>
            <a:pPr lvl="1"/>
            <a:r>
              <a:rPr lang="en-US" dirty="0"/>
              <a:t>Wait time</a:t>
            </a:r>
          </a:p>
          <a:p>
            <a:pPr lvl="1"/>
            <a:r>
              <a:rPr lang="en-US" dirty="0"/>
              <a:t>Deploy read-only or write replicas geographically</a:t>
            </a:r>
          </a:p>
          <a:p>
            <a:r>
              <a:rPr lang="en-US" dirty="0"/>
              <a:t>Requests</a:t>
            </a:r>
          </a:p>
          <a:p>
            <a:pPr lvl="1"/>
            <a:r>
              <a:rPr lang="en-US" dirty="0"/>
              <a:t>Compute (CPU, memory, network, storage)</a:t>
            </a:r>
          </a:p>
          <a:p>
            <a:pPr lvl="1"/>
            <a:r>
              <a:rPr lang="en-US" dirty="0"/>
              <a:t>Number of requests per second</a:t>
            </a:r>
          </a:p>
          <a:p>
            <a:pPr lvl="1"/>
            <a:r>
              <a:rPr lang="en-US" dirty="0"/>
              <a:t>Request Unit (RU) – deterministic measure</a:t>
            </a:r>
          </a:p>
          <a:p>
            <a:pPr lvl="1"/>
            <a:endParaRPr lang="en-US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4A2C95F-8F8C-8691-1035-5A99FCAD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32" y="3385777"/>
            <a:ext cx="916737" cy="9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Storage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27D76-670F-0FC2-535C-DB0F8EB8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1" y="589379"/>
            <a:ext cx="5702038" cy="455412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84E1E9D-C589-FF0D-D22C-8E63A4A7BF2D}"/>
              </a:ext>
            </a:extLst>
          </p:cNvPr>
          <p:cNvSpPr/>
          <p:nvPr/>
        </p:nvSpPr>
        <p:spPr>
          <a:xfrm>
            <a:off x="7752806" y="3749040"/>
            <a:ext cx="1143000" cy="560552"/>
          </a:xfrm>
          <a:prstGeom prst="wedgeRectCallout">
            <a:avLst>
              <a:gd name="adj1" fmla="val -103690"/>
              <a:gd name="adj2" fmla="val 7881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MB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41BCD13-0DF0-CC8C-A060-BC47070BE050}"/>
              </a:ext>
            </a:extLst>
          </p:cNvPr>
          <p:cNvSpPr/>
          <p:nvPr/>
        </p:nvSpPr>
        <p:spPr>
          <a:xfrm>
            <a:off x="7752806" y="3017895"/>
            <a:ext cx="1143000" cy="560552"/>
          </a:xfrm>
          <a:prstGeom prst="wedgeRectCallout">
            <a:avLst>
              <a:gd name="adj1" fmla="val -113404"/>
              <a:gd name="adj2" fmla="val 86968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10,000 RUs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8D80C49-AA9F-E8D4-2A68-303AA1BA9B59}"/>
              </a:ext>
            </a:extLst>
          </p:cNvPr>
          <p:cNvSpPr/>
          <p:nvPr/>
        </p:nvSpPr>
        <p:spPr>
          <a:xfrm>
            <a:off x="1221377" y="1865055"/>
            <a:ext cx="1143000" cy="560552"/>
          </a:xfrm>
          <a:prstGeom prst="wedgeRectCallout">
            <a:avLst>
              <a:gd name="adj1" fmla="val 158596"/>
              <a:gd name="adj2" fmla="val 540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Unlimited storage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DC5DDD3-CB31-3E8A-BDB3-03AED253F70B}"/>
              </a:ext>
            </a:extLst>
          </p:cNvPr>
          <p:cNvSpPr/>
          <p:nvPr/>
        </p:nvSpPr>
        <p:spPr>
          <a:xfrm>
            <a:off x="7289074" y="589378"/>
            <a:ext cx="1606732" cy="618935"/>
          </a:xfrm>
          <a:prstGeom prst="wedgeRectCallout">
            <a:avLst>
              <a:gd name="adj1" fmla="val -175897"/>
              <a:gd name="adj2" fmla="val -974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 per subscription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2273C8A-2F89-F0C1-3860-DD6EEC55E5F8}"/>
              </a:ext>
            </a:extLst>
          </p:cNvPr>
          <p:cNvSpPr/>
          <p:nvPr/>
        </p:nvSpPr>
        <p:spPr>
          <a:xfrm>
            <a:off x="7326706" y="1394460"/>
            <a:ext cx="1606732" cy="618935"/>
          </a:xfrm>
          <a:prstGeom prst="wedgeRectCallout">
            <a:avLst>
              <a:gd name="adj1" fmla="val -208417"/>
              <a:gd name="adj2" fmla="val -2451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per account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780A20E-D8AC-DEFA-4968-FE4D2B78A0A4}"/>
              </a:ext>
            </a:extLst>
          </p:cNvPr>
          <p:cNvSpPr/>
          <p:nvPr/>
        </p:nvSpPr>
        <p:spPr>
          <a:xfrm>
            <a:off x="7326706" y="2209775"/>
            <a:ext cx="1606732" cy="618935"/>
          </a:xfrm>
          <a:prstGeom prst="wedgeRectCallout">
            <a:avLst>
              <a:gd name="adj1" fmla="val -201506"/>
              <a:gd name="adj2" fmla="val -38235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 per database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56C7C5B-BAC2-DBBD-18DF-549183C1D6CE}"/>
              </a:ext>
            </a:extLst>
          </p:cNvPr>
          <p:cNvSpPr/>
          <p:nvPr/>
        </p:nvSpPr>
        <p:spPr>
          <a:xfrm>
            <a:off x="210562" y="3313386"/>
            <a:ext cx="1143000" cy="560552"/>
          </a:xfrm>
          <a:prstGeom prst="wedgeRectCallout">
            <a:avLst>
              <a:gd name="adj1" fmla="val 96310"/>
              <a:gd name="adj2" fmla="val -9363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 set</a:t>
            </a:r>
          </a:p>
        </p:txBody>
      </p:sp>
    </p:spTree>
    <p:extLst>
      <p:ext uri="{BB962C8B-B14F-4D97-AF65-F5344CB8AC3E}">
        <p14:creationId xmlns:p14="http://schemas.microsoft.com/office/powerpoint/2010/main" val="18504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11926-0D69-FB2D-47E2-3731DCA5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90" y="618506"/>
            <a:ext cx="5866419" cy="45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2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957C2-485E-A16C-B8BD-09D04929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Database-Level RU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C8D6B-442A-2FAC-2009-8A70558D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9" y="899207"/>
            <a:ext cx="6018324" cy="38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3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A28B1-F2C3-A3C1-90CB-995B8F20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Data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E64C7-A055-CA8F-E9BD-49BFFFC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86524" cy="3547021"/>
          </a:xfrm>
        </p:spPr>
        <p:txBody>
          <a:bodyPr/>
          <a:lstStyle/>
          <a:p>
            <a:r>
              <a:rPr lang="en-US" dirty="0"/>
              <a:t>Schema-free databases store unstructured and semi-structured data</a:t>
            </a:r>
          </a:p>
          <a:p>
            <a:r>
              <a:rPr lang="en-US" dirty="0"/>
              <a:t>Build data model to maximize performance and scalability and to minimize cost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How is NoSQL data modeling different from relational data modeling?</a:t>
            </a:r>
          </a:p>
          <a:p>
            <a:pPr lvl="1"/>
            <a:r>
              <a:rPr lang="en-US" dirty="0"/>
              <a:t>Should I embed or link data in my JSON documents?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A5241E-952C-BEAF-A171-17EBF48D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27" y="3169578"/>
            <a:ext cx="1123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3F2B0-4FBF-CDAE-5B51-C15FD1CB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08" y="749365"/>
            <a:ext cx="6673384" cy="2559922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1492853" y="3439955"/>
            <a:ext cx="6839712" cy="354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Denormalizing</a:t>
            </a:r>
            <a:r>
              <a:rPr lang="en-US" sz="1800" dirty="0"/>
              <a:t> gives better read performance</a:t>
            </a:r>
          </a:p>
          <a:p>
            <a:r>
              <a:rPr lang="en-US" sz="1800" dirty="0"/>
              <a:t>Ingredients are always queried with the item</a:t>
            </a:r>
          </a:p>
          <a:p>
            <a:r>
              <a:rPr lang="en-US" sz="1800" dirty="0"/>
              <a:t>Good for relations that won't grow without bound and that don't change frequently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16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17794-223D-58CD-0F41-796C77EB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578540"/>
            <a:ext cx="3826464" cy="451597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B3175C-B699-2658-D7C8-C8D63AA410B3}"/>
              </a:ext>
            </a:extLst>
          </p:cNvPr>
          <p:cNvSpPr txBox="1">
            <a:spLocks/>
          </p:cNvSpPr>
          <p:nvPr/>
        </p:nvSpPr>
        <p:spPr>
          <a:xfrm>
            <a:off x="4042954" y="578540"/>
            <a:ext cx="5101046" cy="456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 this case querying for Customer ID aa001 gives us all related customer information</a:t>
            </a:r>
          </a:p>
          <a:p>
            <a:r>
              <a:rPr lang="en-US" sz="1800" dirty="0"/>
              <a:t>What if Tom orders a LOT of product?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74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and implement data models (35–40%)</a:t>
            </a:r>
          </a:p>
          <a:p>
            <a:r>
              <a:rPr lang="en-GB" dirty="0"/>
              <a:t>Design and implement data distribution (5–10%)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B6156F-70E0-539A-FECB-C475D1EE9C78}"/>
              </a:ext>
            </a:extLst>
          </p:cNvPr>
          <p:cNvGrpSpPr/>
          <p:nvPr/>
        </p:nvGrpSpPr>
        <p:grpSpPr>
          <a:xfrm>
            <a:off x="-537172" y="679268"/>
            <a:ext cx="4713720" cy="3876944"/>
            <a:chOff x="89846" y="679268"/>
            <a:chExt cx="4713720" cy="38769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B0DA76-8184-6219-CEC7-B1908031DB14}"/>
                </a:ext>
              </a:extLst>
            </p:cNvPr>
            <p:cNvGrpSpPr/>
            <p:nvPr/>
          </p:nvGrpSpPr>
          <p:grpSpPr>
            <a:xfrm>
              <a:off x="679269" y="775606"/>
              <a:ext cx="4124297" cy="3780606"/>
              <a:chOff x="1254034" y="919298"/>
              <a:chExt cx="4124297" cy="378060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9A5CC9-7EB0-F864-3C35-3ABF8252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4034" y="919298"/>
                <a:ext cx="4124297" cy="378060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C7B2E37-CEA8-4AF6-E1BC-DADA37BD3C51}"/>
                  </a:ext>
                </a:extLst>
              </p:cNvPr>
              <p:cNvCxnSpPr>
                <a:endCxn id="7" idx="3"/>
              </p:cNvCxnSpPr>
              <p:nvPr/>
            </p:nvCxnSpPr>
            <p:spPr>
              <a:xfrm>
                <a:off x="1495697" y="2809601"/>
                <a:ext cx="388263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316CB7-3B3B-50A3-0FD2-A22F67E3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46" y="679268"/>
              <a:ext cx="831086" cy="387694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90301A-DC7D-422A-36DB-324139F51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54" y="1918107"/>
            <a:ext cx="3882634" cy="16282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B4ACD8-2C4E-D749-66A0-80C0B347F3AE}"/>
              </a:ext>
            </a:extLst>
          </p:cNvPr>
          <p:cNvCxnSpPr>
            <a:cxnSpLocks/>
          </p:cNvCxnSpPr>
          <p:nvPr/>
        </p:nvCxnSpPr>
        <p:spPr>
          <a:xfrm flipV="1">
            <a:off x="2200441" y="2396613"/>
            <a:ext cx="2873004" cy="15878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F1BCE-7E1B-3F30-2189-2C62C9B28560}"/>
              </a:ext>
            </a:extLst>
          </p:cNvPr>
          <p:cNvCxnSpPr>
            <a:cxnSpLocks/>
          </p:cNvCxnSpPr>
          <p:nvPr/>
        </p:nvCxnSpPr>
        <p:spPr>
          <a:xfrm>
            <a:off x="2861187" y="1357057"/>
            <a:ext cx="2352368" cy="168111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19CE-77B5-B167-530B-BEBF6F15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1049D8-9539-EA13-DF58-A49546F9F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090135" cy="3547021"/>
          </a:xfrm>
        </p:spPr>
        <p:txBody>
          <a:bodyPr/>
          <a:lstStyle/>
          <a:p>
            <a:r>
              <a:rPr lang="en-GB" sz="1800" dirty="0"/>
              <a:t>Typically data normalization (linking) provides better write performance</a:t>
            </a:r>
          </a:p>
          <a:p>
            <a:r>
              <a:rPr lang="en-GB" sz="1800" dirty="0"/>
              <a:t>Normalized data models can require more round trips to the server to resolve references (read penalty)</a:t>
            </a:r>
          </a:p>
          <a:p>
            <a:r>
              <a:rPr lang="en-GB" sz="1800" dirty="0"/>
              <a:t>Remember that Cosmos DB indexes all your data automatically</a:t>
            </a:r>
          </a:p>
          <a:p>
            <a:r>
              <a:rPr lang="en-GB" sz="1800" dirty="0"/>
              <a:t>In general, use normalized data models with:</a:t>
            </a:r>
          </a:p>
          <a:p>
            <a:pPr lvl="1"/>
            <a:r>
              <a:rPr lang="en-GB" sz="1600" dirty="0"/>
              <a:t>One-to-many unbounded relationships</a:t>
            </a:r>
          </a:p>
          <a:p>
            <a:pPr lvl="1"/>
            <a:r>
              <a:rPr lang="en-GB" sz="1600" dirty="0"/>
              <a:t>Regularly changing data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CC312E7-862F-0B36-8FB6-F24C5B18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75" y="3059772"/>
            <a:ext cx="12668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14006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Primary and Secondary Keys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CF050C-DE95-0503-5286-B2290701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8" y="930680"/>
            <a:ext cx="7506924" cy="354702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AD657-269B-9BF6-5A92-4E96628B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6" y="1662226"/>
            <a:ext cx="861904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Keys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5A4B4A-1FBE-9A92-37B0-316934C0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599587" cy="3547021"/>
          </a:xfrm>
        </p:spPr>
        <p:txBody>
          <a:bodyPr/>
          <a:lstStyle/>
          <a:p>
            <a:r>
              <a:rPr lang="en-US" dirty="0" err="1"/>
              <a:t>Key:value</a:t>
            </a:r>
            <a:r>
              <a:rPr lang="en-US" dirty="0"/>
              <a:t> that determines how Cosmos partitions (shards) the documents across partitions</a:t>
            </a:r>
          </a:p>
          <a:p>
            <a:r>
              <a:rPr lang="en-US" dirty="0"/>
              <a:t>Each partition key = logical partition</a:t>
            </a:r>
          </a:p>
          <a:p>
            <a:r>
              <a:rPr lang="en-US" dirty="0"/>
              <a:t>Cannot change once set during container creation</a:t>
            </a:r>
          </a:p>
          <a:p>
            <a:r>
              <a:rPr lang="en-US" dirty="0"/>
              <a:t>Goal is to spread RU consumption and storage equally</a:t>
            </a:r>
          </a:p>
          <a:p>
            <a:r>
              <a:rPr lang="en-US" dirty="0"/>
              <a:t>You can use the item ID as partition key</a:t>
            </a: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A97C42E5-DD68-B4A7-890E-5080CC38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355" y="3228256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2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6011-FC48-D0C8-80C2-8AE85F35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Key Constraints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D00F9-F010-7106-8830-219181BB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96" y="982972"/>
            <a:ext cx="4180113" cy="3757229"/>
          </a:xfrm>
        </p:spPr>
        <p:txBody>
          <a:bodyPr/>
          <a:lstStyle/>
          <a:p>
            <a:r>
              <a:rPr lang="en-US" dirty="0"/>
              <a:t>Constraint that prevents duplicate values within a logical partition</a:t>
            </a:r>
          </a:p>
          <a:p>
            <a:r>
              <a:rPr lang="en-US" dirty="0"/>
              <a:t>Example: Prevent duplicate email addresses for docs with the same </a:t>
            </a:r>
            <a:r>
              <a:rPr lang="en-US" dirty="0" err="1"/>
              <a:t>CompanyID</a:t>
            </a:r>
            <a:r>
              <a:rPr lang="en-US" dirty="0"/>
              <a:t> partition key</a:t>
            </a:r>
          </a:p>
          <a:p>
            <a:r>
              <a:rPr lang="en-US" dirty="0"/>
              <a:t>Can define only during container creation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85F22-B4F2-BEB3-29B5-0B608DE6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54" y="644953"/>
            <a:ext cx="2769839" cy="44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SDK Connectivity Modes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E14F4-88B9-91B5-499C-DCD4C63F5FED}"/>
              </a:ext>
            </a:extLst>
          </p:cNvPr>
          <p:cNvSpPr/>
          <p:nvPr/>
        </p:nvSpPr>
        <p:spPr>
          <a:xfrm>
            <a:off x="69886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51A906-58BD-D21A-B474-73ABDA9F848D}"/>
              </a:ext>
            </a:extLst>
          </p:cNvPr>
          <p:cNvSpPr/>
          <p:nvPr/>
        </p:nvSpPr>
        <p:spPr>
          <a:xfrm>
            <a:off x="5453743" y="881743"/>
            <a:ext cx="2991394" cy="470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2C2CB6B-585E-2277-D437-72D6EBE41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84" y="1507102"/>
            <a:ext cx="4056016" cy="3162869"/>
          </a:xfrm>
        </p:spPr>
        <p:txBody>
          <a:bodyPr/>
          <a:lstStyle/>
          <a:p>
            <a:r>
              <a:rPr lang="en-US" sz="2000" dirty="0"/>
              <a:t>Supported on all SDKs</a:t>
            </a:r>
          </a:p>
          <a:p>
            <a:r>
              <a:rPr lang="en-US" sz="2000" dirty="0"/>
              <a:t>Uses HTTPS at single DNS endpoint</a:t>
            </a:r>
          </a:p>
          <a:p>
            <a:r>
              <a:rPr lang="en-US" sz="2000" dirty="0"/>
              <a:t>Gateway "fans out" client requests to back-end nodes</a:t>
            </a:r>
          </a:p>
          <a:p>
            <a:r>
              <a:rPr lang="en-US" sz="2000" dirty="0"/>
              <a:t>Recommended when applications have few ports available (corporate firewalls)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7452F77-778D-160E-8A33-05A83754406B}"/>
              </a:ext>
            </a:extLst>
          </p:cNvPr>
          <p:cNvSpPr txBox="1">
            <a:spLocks/>
          </p:cNvSpPr>
          <p:nvPr/>
        </p:nvSpPr>
        <p:spPr>
          <a:xfrm>
            <a:off x="5270863" y="1507101"/>
            <a:ext cx="3762103" cy="3162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Supported on .NET and Java SDKs</a:t>
            </a:r>
          </a:p>
          <a:p>
            <a:r>
              <a:rPr lang="en-US" sz="2000" dirty="0"/>
              <a:t>TCP with TLS single-port connections that bypass gateway</a:t>
            </a:r>
          </a:p>
          <a:p>
            <a:r>
              <a:rPr lang="en-US" sz="2000" dirty="0"/>
              <a:t>Better performance than Gateway mode</a:t>
            </a:r>
          </a:p>
          <a:p>
            <a:r>
              <a:rPr lang="en-US" sz="2000" dirty="0"/>
              <a:t>Client needs wide access to API and service ports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18930"/>
            <a:ext cx="7548179" cy="560552"/>
          </a:xfrm>
        </p:spPr>
        <p:txBody>
          <a:bodyPr/>
          <a:lstStyle/>
          <a:p>
            <a:r>
              <a:rPr lang="en-US" sz="3200" dirty="0"/>
              <a:t>Cosmos DB SQL Data Access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31" y="1560091"/>
            <a:ext cx="7994468" cy="3390732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US" dirty="0"/>
              <a:t>reate, </a:t>
            </a:r>
            <a:r>
              <a:rPr lang="en-US" b="1" dirty="0"/>
              <a:t>D</a:t>
            </a:r>
            <a:r>
              <a:rPr lang="en-US" dirty="0"/>
              <a:t>elete: Management plane operations</a:t>
            </a:r>
          </a:p>
          <a:p>
            <a:r>
              <a:rPr lang="en-US" b="1" dirty="0"/>
              <a:t>Q</a:t>
            </a:r>
            <a:r>
              <a:rPr lang="en-US" dirty="0"/>
              <a:t>uery with SQL-like data access language</a:t>
            </a:r>
          </a:p>
          <a:p>
            <a:r>
              <a:rPr lang="en-US" b="1" dirty="0"/>
              <a:t>U</a:t>
            </a:r>
            <a:r>
              <a:rPr lang="en-US" dirty="0"/>
              <a:t>pdate is actually a Replace operation (partial document update Patch API is available) </a:t>
            </a:r>
          </a:p>
          <a:p>
            <a:r>
              <a:rPr lang="en-US" b="1" dirty="0"/>
              <a:t>S</a:t>
            </a:r>
            <a:r>
              <a:rPr lang="en-US" dirty="0"/>
              <a:t> = Server-side JavaScript scripts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User-defined functions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C1895-09E5-2743-3DA1-1F0873C19BEE}"/>
              </a:ext>
            </a:extLst>
          </p:cNvPr>
          <p:cNvSpPr/>
          <p:nvPr/>
        </p:nvSpPr>
        <p:spPr>
          <a:xfrm>
            <a:off x="3120320" y="544427"/>
            <a:ext cx="290335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4"/>
                </a:solidFill>
                <a:effectLst/>
              </a:rPr>
              <a:t>CRUDQS</a:t>
            </a:r>
          </a:p>
        </p:txBody>
      </p:sp>
    </p:spTree>
    <p:extLst>
      <p:ext uri="{BB962C8B-B14F-4D97-AF65-F5344CB8AC3E}">
        <p14:creationId xmlns:p14="http://schemas.microsoft.com/office/powerpoint/2010/main" val="17383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Access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sz="1800" dirty="0"/>
              <a:t>Three scopes:</a:t>
            </a:r>
          </a:p>
          <a:p>
            <a:pPr lvl="1"/>
            <a:r>
              <a:rPr lang="en-US" sz="1600" dirty="0"/>
              <a:t>Account</a:t>
            </a:r>
          </a:p>
          <a:p>
            <a:pPr lvl="1"/>
            <a:r>
              <a:rPr lang="en-US" sz="1600" dirty="0"/>
              <a:t>Database</a:t>
            </a:r>
          </a:p>
          <a:p>
            <a:pPr lvl="1"/>
            <a:r>
              <a:rPr lang="en-US" sz="1600" dirty="0"/>
              <a:t>Container</a:t>
            </a:r>
          </a:p>
          <a:p>
            <a:r>
              <a:rPr lang="en-US" sz="1800" dirty="0"/>
              <a:t>Two planes:</a:t>
            </a:r>
          </a:p>
          <a:p>
            <a:pPr lvl="1"/>
            <a:r>
              <a:rPr lang="en-US" sz="1600" dirty="0"/>
              <a:t>Management</a:t>
            </a:r>
          </a:p>
          <a:p>
            <a:pPr lvl="1"/>
            <a:r>
              <a:rPr lang="en-US" sz="1600" dirty="0"/>
              <a:t>Data</a:t>
            </a:r>
          </a:p>
          <a:p>
            <a:r>
              <a:rPr lang="en-US" sz="1800" dirty="0"/>
              <a:t>Methods:</a:t>
            </a:r>
          </a:p>
          <a:p>
            <a:pPr lvl="1"/>
            <a:r>
              <a:rPr lang="en-US" sz="1600" dirty="0"/>
              <a:t>Master key</a:t>
            </a:r>
          </a:p>
          <a:p>
            <a:pPr lvl="1"/>
            <a:r>
              <a:rPr lang="en-US" sz="1600" dirty="0"/>
              <a:t>Resource tokens</a:t>
            </a:r>
          </a:p>
          <a:p>
            <a:pPr lvl="1"/>
            <a:r>
              <a:rPr lang="en-US" sz="1600" dirty="0"/>
              <a:t>Azure AD RBAC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929C9F-7C6F-C6B8-3481-5402B51B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51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Resource Tokens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23684" cy="3547021"/>
          </a:xfrm>
        </p:spPr>
        <p:txBody>
          <a:bodyPr/>
          <a:lstStyle/>
          <a:p>
            <a:r>
              <a:rPr lang="en-US" dirty="0"/>
              <a:t>Local Cosmos DB users</a:t>
            </a:r>
          </a:p>
          <a:p>
            <a:r>
              <a:rPr lang="en-US" dirty="0"/>
              <a:t>Time-limited (1-5 hours) access to containers, partition keys, documents, server-side JavaScript</a:t>
            </a:r>
          </a:p>
          <a:p>
            <a:r>
              <a:rPr lang="en-US" dirty="0"/>
              <a:t>Cosmos DB doesn't implement the authentication</a:t>
            </a:r>
          </a:p>
          <a:p>
            <a:r>
              <a:rPr lang="en-US" dirty="0"/>
              <a:t>Integration with Azure AD can be challenging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BE506B-580B-ABF2-680E-D845B586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5052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Role-Based Access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736747" cy="3547021"/>
          </a:xfrm>
        </p:spPr>
        <p:txBody>
          <a:bodyPr/>
          <a:lstStyle/>
          <a:p>
            <a:r>
              <a:rPr lang="en-US" dirty="0"/>
              <a:t>Built-in control plane RBAC roles:</a:t>
            </a:r>
          </a:p>
          <a:p>
            <a:pPr lvl="1"/>
            <a:r>
              <a:rPr lang="en-US" b="1" dirty="0" err="1"/>
              <a:t>DocumentDB</a:t>
            </a:r>
            <a:r>
              <a:rPr lang="en-US" b="1" dirty="0"/>
              <a:t> Account Contributor</a:t>
            </a:r>
            <a:r>
              <a:rPr lang="en-US" dirty="0"/>
              <a:t>: Manage accounts</a:t>
            </a:r>
          </a:p>
          <a:p>
            <a:pPr lvl="1"/>
            <a:r>
              <a:rPr lang="en-US" b="1" dirty="0"/>
              <a:t>Cosmos DB Account Reader </a:t>
            </a:r>
            <a:r>
              <a:rPr lang="en-US" dirty="0"/>
              <a:t>Role: Read account data</a:t>
            </a:r>
          </a:p>
          <a:p>
            <a:pPr lvl="1"/>
            <a:r>
              <a:rPr lang="en-US" b="1" dirty="0" err="1"/>
              <a:t>CosmosBackupOperato</a:t>
            </a:r>
            <a:r>
              <a:rPr lang="en-US" dirty="0" err="1"/>
              <a:t>r</a:t>
            </a:r>
            <a:r>
              <a:rPr lang="en-US" dirty="0"/>
              <a:t> &amp; </a:t>
            </a:r>
            <a:r>
              <a:rPr lang="en-US" b="1" dirty="0" err="1"/>
              <a:t>CosmosRestoreOperator</a:t>
            </a:r>
            <a:endParaRPr lang="en-US" b="1" dirty="0"/>
          </a:p>
          <a:p>
            <a:pPr lvl="1"/>
            <a:r>
              <a:rPr lang="en-US" b="1" dirty="0"/>
              <a:t>Cosmos DB Operator</a:t>
            </a:r>
            <a:r>
              <a:rPr lang="en-US" dirty="0"/>
              <a:t>: Provision accounts, databases, and containers</a:t>
            </a:r>
          </a:p>
          <a:p>
            <a:r>
              <a:rPr lang="en-US" dirty="0"/>
              <a:t>Custom roles are supported</a:t>
            </a: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18BAE-656E-5732-5146-D10D8068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15" y="3161311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GB" dirty="0"/>
              <a:t>Integrate an Azure Cosmos DB solution (5–10%)</a:t>
            </a:r>
            <a:endParaRPr lang="en-US" dirty="0"/>
          </a:p>
          <a:p>
            <a:r>
              <a:rPr lang="en-US" dirty="0"/>
              <a:t>Optimize an Azure Cosmos DB solution (15–20%)</a:t>
            </a:r>
          </a:p>
          <a:p>
            <a:r>
              <a:rPr lang="en-US" dirty="0"/>
              <a:t>Maintain an Azure Cosmos DB solution (25–30%)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853B5-72EA-C24E-448E-806AB4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Time to Live (TTL)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54A4C-7EB3-8CE8-03D1-773DFACB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5691027" cy="3547021"/>
          </a:xfrm>
        </p:spPr>
        <p:txBody>
          <a:bodyPr/>
          <a:lstStyle/>
          <a:p>
            <a:r>
              <a:rPr lang="en-US" sz="2000" dirty="0"/>
              <a:t>Property defined at the container level that instructs Cosmos DB to delete documents after a configured time period</a:t>
            </a:r>
          </a:p>
          <a:p>
            <a:r>
              <a:rPr lang="en-US" sz="2000" dirty="0"/>
              <a:t>Default value is no expiration</a:t>
            </a:r>
          </a:p>
          <a:p>
            <a:pPr lvl="1"/>
            <a:r>
              <a:rPr lang="en-US" sz="1800" dirty="0"/>
              <a:t>Manually specify with </a:t>
            </a:r>
            <a:r>
              <a:rPr lang="en-US" sz="1800" b="1" dirty="0"/>
              <a:t>-1</a:t>
            </a:r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E4C86-466B-2434-0BEF-EFE6268E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53" y="2488880"/>
            <a:ext cx="4219093" cy="259910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C2D33D6-E8EE-5182-99F7-49658418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84" y="3335097"/>
            <a:ext cx="974965" cy="9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AE729D-BFD7-68B0-055C-78BC960A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Partition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E99713-F5F0-A0AF-37F1-991ECE62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694" y="814771"/>
            <a:ext cx="5741665" cy="35470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sz="1800" dirty="0">
                <a:latin typeface="Segoe Pro"/>
              </a:rPr>
              <a:t>Choose partition key that distributes requests and storage equally</a:t>
            </a:r>
          </a:p>
          <a:p>
            <a:pPr lvl="1"/>
            <a:r>
              <a:rPr lang="en-US" sz="1800" dirty="0">
                <a:latin typeface="Segoe Pro"/>
              </a:rPr>
              <a:t>Aim for 80/20 percent queries to single partition vs cross-partition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sz="1800" dirty="0">
                <a:latin typeface="Segoe Pro"/>
              </a:rPr>
              <a:t>What are my workload's access patterns?</a:t>
            </a:r>
          </a:p>
          <a:p>
            <a:pPr lvl="2"/>
            <a:r>
              <a:rPr lang="en-US" dirty="0">
                <a:latin typeface="Segoe Pro"/>
              </a:rPr>
              <a:t>Reads vs writes</a:t>
            </a:r>
          </a:p>
          <a:p>
            <a:pPr lvl="1"/>
            <a:r>
              <a:rPr lang="en-US" sz="1800" dirty="0">
                <a:latin typeface="Segoe Pro"/>
              </a:rPr>
              <a:t>What are my scaling needs?</a:t>
            </a:r>
          </a:p>
          <a:p>
            <a:pPr lvl="2"/>
            <a:r>
              <a:rPr lang="en-US" dirty="0">
                <a:latin typeface="Segoe Pro"/>
              </a:rPr>
              <a:t>Vertical (RUs) and horizontal (replication)</a:t>
            </a:r>
          </a:p>
          <a:p>
            <a:pPr lvl="1"/>
            <a:endParaRPr lang="en-US" dirty="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DCA38B14-20F0-BE64-6D92-60DC459C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38" y="3275701"/>
            <a:ext cx="1082975" cy="10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FE13-AF86-6FDD-8AFD-C6D86C94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Partition Key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252CBA8-D4F7-C094-EDE4-811502C4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08" y="633798"/>
            <a:ext cx="3821151" cy="45097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E5A023-A09F-3BC8-7E9A-7C6A83163376}"/>
              </a:ext>
            </a:extLst>
          </p:cNvPr>
          <p:cNvSpPr/>
          <p:nvPr/>
        </p:nvSpPr>
        <p:spPr>
          <a:xfrm>
            <a:off x="5657385" y="765717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82F67-E6DA-3B0E-C491-F7516D7DE4D8}"/>
              </a:ext>
            </a:extLst>
          </p:cNvPr>
          <p:cNvSpPr/>
          <p:nvPr/>
        </p:nvSpPr>
        <p:spPr>
          <a:xfrm>
            <a:off x="5657385" y="951571"/>
            <a:ext cx="3412274" cy="2155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3434CE0-29A8-D46F-3C05-186A7320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45" y="880209"/>
            <a:ext cx="4707615" cy="3691791"/>
          </a:xfrm>
        </p:spPr>
        <p:txBody>
          <a:bodyPr/>
          <a:lstStyle/>
          <a:p>
            <a:r>
              <a:rPr lang="en-US" dirty="0"/>
              <a:t>Needs to exist in every document in the container</a:t>
            </a:r>
          </a:p>
          <a:p>
            <a:r>
              <a:rPr lang="en-US" dirty="0"/>
              <a:t>High cardinality</a:t>
            </a:r>
          </a:p>
          <a:p>
            <a:r>
              <a:rPr lang="en-US" dirty="0"/>
              <a:t>String or numeric value</a:t>
            </a:r>
          </a:p>
          <a:p>
            <a:r>
              <a:rPr lang="en-US" dirty="0"/>
              <a:t>Can be built-in </a:t>
            </a:r>
            <a:r>
              <a:rPr lang="en-US" b="1" dirty="0"/>
              <a:t>/id</a:t>
            </a:r>
            <a:r>
              <a:rPr lang="en-US" dirty="0"/>
              <a:t> property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3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9C24E-BBF5-5E6D-3D01-B5F5DB6C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"Hot" Partitions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8276C-7D5F-D771-0342-9003B10B9547}"/>
              </a:ext>
            </a:extLst>
          </p:cNvPr>
          <p:cNvSpPr txBox="1"/>
          <p:nvPr/>
        </p:nvSpPr>
        <p:spPr>
          <a:xfrm>
            <a:off x="78377" y="542350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/</a:t>
            </a:r>
            <a:r>
              <a:rPr lang="en-US" b="1" dirty="0" err="1"/>
              <a:t>orderDate</a:t>
            </a:r>
            <a:r>
              <a:rPr lang="en-US" b="1" dirty="0"/>
              <a:t> </a:t>
            </a:r>
            <a:r>
              <a:rPr lang="en-US" dirty="0"/>
              <a:t>as partition 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9B958-7A1A-D7B3-3EA7-56540366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49" y="950630"/>
            <a:ext cx="7130878" cy="4167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09B001-8E69-82EB-02A9-35036A6945F2}"/>
              </a:ext>
            </a:extLst>
          </p:cNvPr>
          <p:cNvSpPr/>
          <p:nvPr/>
        </p:nvSpPr>
        <p:spPr>
          <a:xfrm>
            <a:off x="4696097" y="2024743"/>
            <a:ext cx="1561012" cy="2775857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45F30-CE30-7CD6-EE12-3C6949B7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Throughput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3D2F9-42C6-FA7F-6615-6BEB9619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95" y="1567921"/>
            <a:ext cx="3888353" cy="2951003"/>
          </a:xfrm>
        </p:spPr>
        <p:txBody>
          <a:bodyPr/>
          <a:lstStyle/>
          <a:p>
            <a:r>
              <a:rPr lang="en-US" sz="2000" dirty="0"/>
              <a:t>Pre-provisioned compute</a:t>
            </a:r>
          </a:p>
          <a:p>
            <a:r>
              <a:rPr lang="en-US" sz="2000" dirty="0"/>
              <a:t>Good for workloads with sustained traffic</a:t>
            </a:r>
          </a:p>
          <a:p>
            <a:r>
              <a:rPr lang="en-US" sz="2000" dirty="0"/>
              <a:t>Per-hour billing for number of RUs provisioned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9A275-F5D2-22E2-C4F4-E0BB92C948E6}"/>
              </a:ext>
            </a:extLst>
          </p:cNvPr>
          <p:cNvSpPr/>
          <p:nvPr/>
        </p:nvSpPr>
        <p:spPr>
          <a:xfrm>
            <a:off x="592816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Provisioned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1AE7E-8B7D-97F9-23CF-12C78B27D76A}"/>
              </a:ext>
            </a:extLst>
          </p:cNvPr>
          <p:cNvSpPr/>
          <p:nvPr/>
        </p:nvSpPr>
        <p:spPr>
          <a:xfrm>
            <a:off x="5236661" y="903777"/>
            <a:ext cx="2906486" cy="4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Serverless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12FE3F3-3313-95CE-1B0D-75A4FFFD2606}"/>
              </a:ext>
            </a:extLst>
          </p:cNvPr>
          <p:cNvSpPr txBox="1">
            <a:spLocks/>
          </p:cNvSpPr>
          <p:nvPr/>
        </p:nvSpPr>
        <p:spPr>
          <a:xfrm>
            <a:off x="4973252" y="1567920"/>
            <a:ext cx="3888353" cy="2951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 pre-provisioned compute</a:t>
            </a:r>
          </a:p>
          <a:p>
            <a:r>
              <a:rPr lang="en-US" sz="2000" dirty="0"/>
              <a:t>Good for workloads with intermittent or unpredictable traffic</a:t>
            </a:r>
          </a:p>
          <a:p>
            <a:r>
              <a:rPr lang="en-US" sz="2000" dirty="0"/>
              <a:t>Per-hour billing on consumed RUs</a:t>
            </a:r>
          </a:p>
          <a:p>
            <a:r>
              <a:rPr lang="en-US" sz="2000" dirty="0"/>
              <a:t>Needs to be specified at account creation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2DA42-46F7-718E-721C-DA64BA4B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37" y="610074"/>
            <a:ext cx="6132725" cy="44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13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6EAD9-0B7D-9503-B521-718ED9E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Replication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F50BE-4BB0-D8EA-5144-3690BFB02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46667"/>
            <a:ext cx="5456621" cy="3515125"/>
          </a:xfrm>
        </p:spPr>
        <p:txBody>
          <a:bodyPr/>
          <a:lstStyle/>
          <a:p>
            <a:r>
              <a:rPr lang="en-US" sz="2000" dirty="0"/>
              <a:t>Provides low latency and high availability for your account</a:t>
            </a:r>
          </a:p>
          <a:p>
            <a:r>
              <a:rPr lang="en-US" sz="2000" dirty="0"/>
              <a:t>Unlimited elastic read and write scalability with 99.999% </a:t>
            </a:r>
            <a:r>
              <a:rPr lang="en-US" sz="2000" dirty="0" err="1"/>
              <a:t>rw</a:t>
            </a:r>
            <a:r>
              <a:rPr lang="en-US" sz="2000" dirty="0"/>
              <a:t> availability</a:t>
            </a:r>
          </a:p>
          <a:p>
            <a:r>
              <a:rPr lang="en-US" sz="2000" dirty="0"/>
              <a:t>Service-managed failover to cover regional outages</a:t>
            </a:r>
          </a:p>
          <a:p>
            <a:r>
              <a:rPr lang="en-US" sz="2000" dirty="0"/>
              <a:t>Five programmable consistency levels</a:t>
            </a:r>
          </a:p>
          <a:p>
            <a:r>
              <a:rPr lang="en-US" sz="2000" dirty="0"/>
              <a:t>Throughput, storage, gateway costs are billed across every region used (not per-region)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CB96-7FD5-291F-21B1-D5BFC82D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Distributed Web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09266-31BD-C6B3-CAA4-FB64EAE7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" y="4162959"/>
            <a:ext cx="1714286" cy="8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F43B8-22A7-4FE8-D23C-75216803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9" y="609820"/>
            <a:ext cx="7149701" cy="44388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4F9CB-0F4D-C605-5EDB-7D441E423CCE}"/>
              </a:ext>
            </a:extLst>
          </p:cNvPr>
          <p:cNvGrpSpPr/>
          <p:nvPr/>
        </p:nvGrpSpPr>
        <p:grpSpPr>
          <a:xfrm>
            <a:off x="6865620" y="1212427"/>
            <a:ext cx="2102273" cy="1647033"/>
            <a:chOff x="6865620" y="1212427"/>
            <a:chExt cx="2102273" cy="164703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7365E0-436F-ECD1-D1AF-41FC947730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2347" y="1212427"/>
              <a:ext cx="1224503" cy="62102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4BA863-36C3-81DF-9F4A-0B65B5FC0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5620" y="2480535"/>
              <a:ext cx="1394460" cy="37892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D2E5CB-B259-2C1E-1CF3-0B75C508A7B8}"/>
                </a:ext>
              </a:extLst>
            </p:cNvPr>
            <p:cNvSpPr/>
            <p:nvPr/>
          </p:nvSpPr>
          <p:spPr>
            <a:xfrm>
              <a:off x="7220373" y="1727039"/>
              <a:ext cx="1747520" cy="844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Multi-region writes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966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AE321-48EF-29D1-681C-A409F8A72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800385" cy="3547021"/>
          </a:xfrm>
        </p:spPr>
        <p:txBody>
          <a:bodyPr/>
          <a:lstStyle/>
          <a:p>
            <a:r>
              <a:rPr lang="en-US" dirty="0"/>
              <a:t>Relational model: ACID</a:t>
            </a:r>
          </a:p>
          <a:p>
            <a:pPr lvl="1"/>
            <a:r>
              <a:rPr lang="en-US" dirty="0"/>
              <a:t>Atomicity, Consistency, Isolation, Durability</a:t>
            </a:r>
          </a:p>
          <a:p>
            <a:r>
              <a:rPr lang="en-US" dirty="0"/>
              <a:t>Non-relational model: CAP</a:t>
            </a:r>
          </a:p>
          <a:p>
            <a:pPr lvl="1"/>
            <a:r>
              <a:rPr lang="en-US" dirty="0"/>
              <a:t>Consistency, Availability, Partition tolerance</a:t>
            </a:r>
          </a:p>
          <a:p>
            <a:pPr lvl="2"/>
            <a:r>
              <a:rPr lang="en-US" dirty="0"/>
              <a:t>Normally only 2 of 3 elements guaranteed</a:t>
            </a:r>
          </a:p>
          <a:p>
            <a:pPr lvl="2"/>
            <a:r>
              <a:rPr lang="en-US" dirty="0"/>
              <a:t>Trade-off between consistency and availability</a:t>
            </a:r>
          </a:p>
          <a:p>
            <a:r>
              <a:rPr lang="en-US" dirty="0"/>
              <a:t>User A adds a document to East US container</a:t>
            </a:r>
          </a:p>
          <a:p>
            <a:r>
              <a:rPr lang="en-US" dirty="0"/>
              <a:t>What will User B see when they query the container from Australia?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5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0BCFD-CADA-3A81-D83A-19672B5D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24" y="1296711"/>
            <a:ext cx="5515881" cy="293238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CF5CACD-8200-D36B-3B4E-B841B0D3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Users are guaranteed to see the latest committed write</a:t>
            </a:r>
          </a:p>
          <a:p>
            <a:r>
              <a:rPr lang="en-US" sz="2000" dirty="0"/>
              <a:t>Suitable for use cases that forbid data loss (for instance, banking  transactions)</a:t>
            </a:r>
          </a:p>
          <a:p>
            <a:r>
              <a:rPr lang="en-US" sz="2000" dirty="0"/>
              <a:t>Highest consistency</a:t>
            </a:r>
          </a:p>
          <a:p>
            <a:r>
              <a:rPr lang="en-US" sz="2000" dirty="0"/>
              <a:t>Highest latency</a:t>
            </a:r>
          </a:p>
          <a:p>
            <a:r>
              <a:rPr lang="en-US" sz="2000" dirty="0"/>
              <a:t>Lowest availability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09906" y="2110085"/>
              <a:ext cx="41242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/dp420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Staleness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D6B5E-54DF-AA04-03D8-E2E8C9D5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23" y="1137424"/>
            <a:ext cx="5586437" cy="332120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4D98AA-35B8-D773-0B08-F44E5E00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Intended for global apps that expect low write latencies with total global order guarantees</a:t>
            </a:r>
          </a:p>
          <a:p>
            <a:r>
              <a:rPr lang="en-US" sz="2000" dirty="0"/>
              <a:t>Specify maximum tolerable lag for operations and time</a:t>
            </a:r>
          </a:p>
          <a:p>
            <a:r>
              <a:rPr lang="en-US" sz="2000" dirty="0"/>
              <a:t>Examples: Stock ticker, group collaboration, message queueing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Session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35D15-EF26-74E8-9C02-9038D2E0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54" y="1271239"/>
            <a:ext cx="5473923" cy="2852376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D379482-8DA8-3B60-3B53-1095B7CD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Default consistency level</a:t>
            </a:r>
          </a:p>
          <a:p>
            <a:r>
              <a:rPr lang="en-US" sz="2000" dirty="0"/>
              <a:t>Good performance and availability</a:t>
            </a:r>
          </a:p>
          <a:p>
            <a:r>
              <a:rPr lang="en-US" sz="2000" dirty="0"/>
              <a:t>User sees their own updates immediately within their session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Consistent Prefix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D6DF9-4CAD-364D-1B78-39D13362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34" y="1297723"/>
            <a:ext cx="5391259" cy="284606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F8E66-B975-47C0-3277-7B46B0C9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Like bounded staleness, but without operational/time lag guarantee</a:t>
            </a:r>
          </a:p>
          <a:p>
            <a:r>
              <a:rPr lang="en-US" sz="2000" dirty="0"/>
              <a:t>Does guarantee order (high read consistency)</a:t>
            </a:r>
          </a:p>
          <a:p>
            <a:r>
              <a:rPr lang="en-US" sz="2000" dirty="0"/>
              <a:t>Good performance</a:t>
            </a:r>
          </a:p>
          <a:p>
            <a:r>
              <a:rPr lang="en-US" sz="2000" dirty="0"/>
              <a:t>High availability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1CB05-8E02-95D0-AF9B-C953BFA9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0"/>
            <a:ext cx="7548179" cy="560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Eventual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24995-5329-3A77-69D8-E6323778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13" y="1364630"/>
            <a:ext cx="5290354" cy="275257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7E16E4D-9FD6-4D13-CC17-FA361617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916517"/>
            <a:ext cx="3174999" cy="3515125"/>
          </a:xfrm>
        </p:spPr>
        <p:txBody>
          <a:bodyPr/>
          <a:lstStyle/>
          <a:p>
            <a:r>
              <a:rPr lang="en-US" sz="2000" dirty="0"/>
              <a:t>Weak consistency with no ordering guarantee</a:t>
            </a:r>
          </a:p>
          <a:p>
            <a:r>
              <a:rPr lang="en-US" sz="2000" dirty="0"/>
              <a:t>Lowest latency</a:t>
            </a:r>
          </a:p>
          <a:p>
            <a:r>
              <a:rPr lang="en-US" sz="2000" dirty="0"/>
              <a:t>Highest throughput</a:t>
            </a:r>
          </a:p>
          <a:p>
            <a:r>
              <a:rPr lang="en-US" sz="2000" dirty="0"/>
              <a:t>Use case: like count for social media apps, comments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Modes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CF642-6D5F-70CA-2680-26B01737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597038"/>
            <a:ext cx="8807450" cy="217566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0F0711-BD8B-C20A-8A94-8AA2411B54D4}"/>
              </a:ext>
            </a:extLst>
          </p:cNvPr>
          <p:cNvSpPr/>
          <p:nvPr/>
        </p:nvSpPr>
        <p:spPr>
          <a:xfrm>
            <a:off x="1289050" y="13525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mode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BFFC1F-1927-87BC-CBA7-F73C4F90173F}"/>
              </a:ext>
            </a:extLst>
          </p:cNvPr>
          <p:cNvSpPr/>
          <p:nvPr/>
        </p:nvSpPr>
        <p:spPr>
          <a:xfrm>
            <a:off x="1289050" y="3625850"/>
            <a:ext cx="1968500" cy="4635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mode</a:t>
            </a:r>
          </a:p>
        </p:txBody>
      </p:sp>
    </p:spTree>
    <p:extLst>
      <p:ext uri="{BB962C8B-B14F-4D97-AF65-F5344CB8AC3E}">
        <p14:creationId xmlns:p14="http://schemas.microsoft.com/office/powerpoint/2010/main" val="19517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Cosmos DB Connection Modes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952500"/>
            <a:ext cx="8267700" cy="36322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 </a:t>
            </a:r>
            <a:r>
              <a:rPr lang="en-US" sz="1600" dirty="0" err="1">
                <a:latin typeface="Operator Mono Medium" panose="02000009000000000000" pitchFamily="49" charset="0"/>
              </a:rPr>
              <a:t>clientOptions</a:t>
            </a:r>
            <a:r>
              <a:rPr lang="en-US" sz="1600" dirty="0">
                <a:latin typeface="Operator Mono Medium" panose="02000009000000000000" pitchFamily="49" charset="0"/>
              </a:rPr>
              <a:t> = new </a:t>
            </a:r>
            <a:r>
              <a:rPr lang="en-US" sz="1600" dirty="0" err="1">
                <a:latin typeface="Operator Mono Medium" panose="02000009000000000000" pitchFamily="49" charset="0"/>
              </a:rPr>
              <a:t>CosmosClientOptions</a:t>
            </a:r>
            <a:r>
              <a:rPr lang="en-US" sz="16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ConnectionMode = </a:t>
            </a:r>
            <a:r>
              <a:rPr lang="en-US" sz="1600" dirty="0" err="1">
                <a:latin typeface="Operator Mono Medium" panose="02000009000000000000" pitchFamily="49" charset="0"/>
              </a:rPr>
              <a:t>ConnectionMode.Gateway</a:t>
            </a:r>
            <a:r>
              <a:rPr lang="en-US" sz="16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ApplicationRegion</a:t>
            </a:r>
            <a:r>
              <a:rPr lang="en-US" sz="1600" dirty="0">
                <a:latin typeface="Operator Mono Medium" panose="02000009000000000000" pitchFamily="49" charset="0"/>
              </a:rPr>
              <a:t> = "</a:t>
            </a:r>
            <a:r>
              <a:rPr lang="en-US" sz="1600" dirty="0" err="1">
                <a:latin typeface="Operator Mono Medium" panose="02000009000000000000" pitchFamily="49" charset="0"/>
              </a:rPr>
              <a:t>EastUS</a:t>
            </a:r>
            <a:r>
              <a:rPr lang="en-US" sz="1600" dirty="0">
                <a:latin typeface="Operator Mono Medium" panose="02000009000000000000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ConsistencyLevel.Eventual</a:t>
            </a: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endpoint = "https://tw.documents.azure.com:443/";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string key = "eC1dd8QgjekvERMZ==";</a:t>
            </a:r>
          </a:p>
          <a:p>
            <a:pPr marL="0" indent="0">
              <a:buNone/>
            </a:pPr>
            <a:r>
              <a:rPr lang="en-US" sz="1600" dirty="0" err="1">
                <a:latin typeface="Operator Mono Medium" panose="02000009000000000000" pitchFamily="49" charset="0"/>
              </a:rPr>
              <a:t>CosmosClient</a:t>
            </a:r>
            <a:r>
              <a:rPr lang="en-US" sz="1600" dirty="0">
                <a:latin typeface="Operator Mono Medium" panose="02000009000000000000" pitchFamily="49" charset="0"/>
              </a:rPr>
              <a:t> client = new (endpoint, key);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45760E-8499-492F-F2DC-AE95E6185D56}"/>
              </a:ext>
            </a:extLst>
          </p:cNvPr>
          <p:cNvSpPr/>
          <p:nvPr/>
        </p:nvSpPr>
        <p:spPr>
          <a:xfrm>
            <a:off x="621234" y="952500"/>
            <a:ext cx="7548179" cy="38768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19300-59B8-D68E-2878-D99312E926A2}"/>
              </a:ext>
            </a:extLst>
          </p:cNvPr>
          <p:cNvSpPr/>
          <p:nvPr/>
        </p:nvSpPr>
        <p:spPr>
          <a:xfrm>
            <a:off x="621233" y="1340189"/>
            <a:ext cx="7548179" cy="14937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4BF7-B136-AD2D-030D-630805007CE0}"/>
              </a:ext>
            </a:extLst>
          </p:cNvPr>
          <p:cNvSpPr/>
          <p:nvPr/>
        </p:nvSpPr>
        <p:spPr>
          <a:xfrm>
            <a:off x="621232" y="2962445"/>
            <a:ext cx="7548179" cy="104416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7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BDE904-187B-5952-7F5D-962F0990A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" y="4375480"/>
            <a:ext cx="2295238" cy="7619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D5C71-B290-117D-366E-DDCCC86A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637682"/>
            <a:ext cx="7895063" cy="43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Connection Errors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.NET SDK handles transient errors to retry read and query requests</a:t>
            </a:r>
          </a:p>
          <a:p>
            <a:pPr lvl="1"/>
            <a:r>
              <a:rPr lang="en-US" dirty="0"/>
              <a:t>Does not automatically retry write requests</a:t>
            </a:r>
          </a:p>
          <a:p>
            <a:r>
              <a:rPr lang="en-US" dirty="0"/>
              <a:t>Relevant retry-related server-side HTTP status codes:</a:t>
            </a:r>
          </a:p>
          <a:p>
            <a:pPr lvl="1"/>
            <a:r>
              <a:rPr lang="en-US" dirty="0"/>
              <a:t>429: Too many requests</a:t>
            </a:r>
          </a:p>
          <a:p>
            <a:pPr lvl="1"/>
            <a:r>
              <a:rPr lang="en-US" dirty="0"/>
              <a:t>449: Concurrency error</a:t>
            </a:r>
          </a:p>
          <a:p>
            <a:pPr lvl="1"/>
            <a:r>
              <a:rPr lang="en-US" dirty="0"/>
              <a:t>500: Unexpected service error</a:t>
            </a:r>
          </a:p>
          <a:p>
            <a:pPr lvl="1"/>
            <a:r>
              <a:rPr lang="en-US" dirty="0"/>
              <a:t>503: Service unavailable</a:t>
            </a:r>
          </a:p>
        </p:txBody>
      </p:sp>
    </p:spTree>
    <p:extLst>
      <p:ext uri="{BB962C8B-B14F-4D97-AF65-F5344CB8AC3E}">
        <p14:creationId xmlns:p14="http://schemas.microsoft.com/office/powerpoint/2010/main" val="32692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Global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E9433-4306-7E83-6DFA-2260FC94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" y="958634"/>
            <a:ext cx="8891239" cy="34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4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Conflict Resolution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04" y="798239"/>
            <a:ext cx="8963696" cy="354702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Container </a:t>
            </a:r>
            <a:r>
              <a:rPr lang="en-US" sz="1800" dirty="0" err="1">
                <a:latin typeface="Operator Mono Medium" panose="02000009000000000000" pitchFamily="49" charset="0"/>
              </a:rPr>
              <a:t>container</a:t>
            </a:r>
            <a:r>
              <a:rPr lang="en-US" sz="1800" dirty="0">
                <a:latin typeface="Operator Mono Medium" panose="02000009000000000000" pitchFamily="49" charset="0"/>
              </a:rPr>
              <a:t> = await </a:t>
            </a:r>
            <a:r>
              <a:rPr lang="en-US" sz="1800" dirty="0" err="1">
                <a:latin typeface="Operator Mono Medium" panose="02000009000000000000" pitchFamily="49" charset="0"/>
              </a:rPr>
              <a:t>createClient.GetDatabase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this.databaseName</a:t>
            </a:r>
            <a:r>
              <a:rPr lang="en-US" sz="18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.</a:t>
            </a:r>
            <a:r>
              <a:rPr lang="en-US" sz="1800" dirty="0" err="1">
                <a:latin typeface="Operator Mono Medium" panose="02000009000000000000" pitchFamily="49" charset="0"/>
              </a:rPr>
              <a:t>CreateContainerIfNotExistsAsync</a:t>
            </a:r>
            <a:r>
              <a:rPr lang="en-US" sz="1800" dirty="0">
                <a:latin typeface="Operator Mono Medium" panose="02000009000000000000" pitchFamily="49" charset="0"/>
              </a:rPr>
              <a:t>(new    </a:t>
            </a:r>
            <a:r>
              <a:rPr lang="en-US" sz="1800" dirty="0" err="1">
                <a:latin typeface="Operator Mono Medium" panose="02000009000000000000" pitchFamily="49" charset="0"/>
              </a:rPr>
              <a:t>ContainerProperties</a:t>
            </a:r>
            <a:r>
              <a:rPr lang="en-US" sz="1800" dirty="0">
                <a:latin typeface="Operator Mono Medium" panose="02000009000000000000" pitchFamily="49" charset="0"/>
              </a:rPr>
              <a:t>(</a:t>
            </a:r>
            <a:r>
              <a:rPr lang="en-US" sz="1800" dirty="0" err="1">
                <a:latin typeface="Operator Mono Medium" panose="02000009000000000000" pitchFamily="49" charset="0"/>
              </a:rPr>
              <a:t>this.lwwCollectionName</a:t>
            </a:r>
            <a:r>
              <a:rPr lang="en-US" sz="1800" dirty="0">
                <a:latin typeface="Operator Mono Medium" panose="02000009000000000000" pitchFamily="49" charset="0"/>
              </a:rPr>
              <a:t>, "/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 = new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ConflictResolutionPolicy</a:t>
            </a:r>
            <a:r>
              <a:rPr lang="en-US" sz="18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Mode = </a:t>
            </a:r>
            <a:r>
              <a:rPr lang="en-US" sz="1800" dirty="0" err="1">
                <a:latin typeface="Operator Mono Medium" panose="02000009000000000000" pitchFamily="49" charset="0"/>
              </a:rPr>
              <a:t>ConflictResolutionMode.LastWriterWins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    </a:t>
            </a:r>
            <a:r>
              <a:rPr lang="en-US" sz="1800" dirty="0" err="1">
                <a:latin typeface="Operator Mono Medium" panose="02000009000000000000" pitchFamily="49" charset="0"/>
              </a:rPr>
              <a:t>ResolutionPath</a:t>
            </a:r>
            <a:r>
              <a:rPr lang="en-US" sz="1800" dirty="0">
                <a:latin typeface="Operator Mono Medium" panose="02000009000000000000" pitchFamily="49" charset="0"/>
              </a:rPr>
              <a:t> = "/</a:t>
            </a:r>
            <a:r>
              <a:rPr lang="en-US" sz="1800" dirty="0" err="1">
                <a:latin typeface="Operator Mono Medium" panose="02000009000000000000" pitchFamily="49" charset="0"/>
              </a:rPr>
              <a:t>myCustomId</a:t>
            </a:r>
            <a:r>
              <a:rPr lang="en-US" sz="1800" dirty="0">
                <a:latin typeface="Operator Mono Medium" panose="02000009000000000000" pitchFamily="49" charset="0"/>
              </a:rPr>
              <a:t>", // timestamp is default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});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01C90-46CB-AF62-0D7C-9FE6C1C76B92}"/>
              </a:ext>
            </a:extLst>
          </p:cNvPr>
          <p:cNvSpPr/>
          <p:nvPr/>
        </p:nvSpPr>
        <p:spPr>
          <a:xfrm>
            <a:off x="180304" y="1448091"/>
            <a:ext cx="8447165" cy="6389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D0484-E345-865A-57A2-5862B287D5DD}"/>
              </a:ext>
            </a:extLst>
          </p:cNvPr>
          <p:cNvSpPr/>
          <p:nvPr/>
        </p:nvSpPr>
        <p:spPr>
          <a:xfrm>
            <a:off x="180303" y="2062414"/>
            <a:ext cx="8447165" cy="197909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F3CC1-1E00-6B4F-B67C-2C48635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Request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BD1-08E8-8903-5821-15AB080D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0614"/>
            <a:ext cx="8229600" cy="3134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 ()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	</a:t>
            </a:r>
            <a:r>
              <a:rPr lang="en-US" sz="1800" dirty="0" err="1">
                <a:latin typeface="Operator Mono Medium" panose="02000009000000000000" pitchFamily="49" charset="0"/>
              </a:rPr>
              <a:t>MaxItemCount</a:t>
            </a:r>
            <a:r>
              <a:rPr lang="en-US" sz="1800" dirty="0">
                <a:latin typeface="Operator Mono Medium" panose="02000009000000000000" pitchFamily="49" charset="0"/>
              </a:rPr>
              <a:t> = 500, // -1 for dynamic page size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MaxConcurrency</a:t>
            </a:r>
            <a:r>
              <a:rPr lang="en-US" sz="1800" dirty="0">
                <a:latin typeface="Operator Mono Medium" panose="02000009000000000000" pitchFamily="49" charset="0"/>
              </a:rPr>
              <a:t> = 5, // //-1 to let SDK manage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</a:t>
            </a:r>
            <a:r>
              <a:rPr lang="en-US" sz="1800" dirty="0" err="1">
                <a:latin typeface="Operator Mono Medium" panose="02000009000000000000" pitchFamily="49" charset="0"/>
              </a:rPr>
              <a:t>MaxBufferedItemCount</a:t>
            </a:r>
            <a:r>
              <a:rPr lang="en-US" sz="1800" dirty="0">
                <a:latin typeface="Operator Mono Medium" panose="02000009000000000000" pitchFamily="49" charset="0"/>
              </a:rPr>
              <a:t> = 5000 // -1 to let SDK manage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3DD1D-C077-AD99-7724-A1D993BD041A}"/>
              </a:ext>
            </a:extLst>
          </p:cNvPr>
          <p:cNvSpPr/>
          <p:nvPr/>
        </p:nvSpPr>
        <p:spPr>
          <a:xfrm>
            <a:off x="914400" y="1210614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73EE6-C353-3054-B853-634DDA933396}"/>
              </a:ext>
            </a:extLst>
          </p:cNvPr>
          <p:cNvSpPr/>
          <p:nvPr/>
        </p:nvSpPr>
        <p:spPr>
          <a:xfrm>
            <a:off x="977221" y="187766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391C71-C1AB-E608-D8CF-2D8851667D1F}"/>
              </a:ext>
            </a:extLst>
          </p:cNvPr>
          <p:cNvSpPr/>
          <p:nvPr/>
        </p:nvSpPr>
        <p:spPr>
          <a:xfrm>
            <a:off x="977221" y="2237581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3592B6-F449-A821-DE9A-22F99170F968}"/>
              </a:ext>
            </a:extLst>
          </p:cNvPr>
          <p:cNvSpPr/>
          <p:nvPr/>
        </p:nvSpPr>
        <p:spPr>
          <a:xfrm>
            <a:off x="977221" y="2584872"/>
            <a:ext cx="7315200" cy="35992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8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Language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search syntax to query semi-structured JSON data</a:t>
            </a:r>
          </a:p>
          <a:p>
            <a:r>
              <a:rPr lang="en-US" dirty="0"/>
              <a:t>SELECT statement; FROM keyword (container)</a:t>
            </a:r>
          </a:p>
          <a:p>
            <a:r>
              <a:rPr lang="en-US" dirty="0"/>
              <a:t>Queries cost at least 2.3 RUs</a:t>
            </a:r>
          </a:p>
          <a:p>
            <a:r>
              <a:rPr lang="en-US" dirty="0"/>
              <a:t>Point read: Lookup on item ID and partition key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c.name, </a:t>
            </a:r>
            <a:r>
              <a:rPr lang="en-US" sz="1800" dirty="0" err="1">
                <a:latin typeface="Operator Mono Medium" panose="02000009000000000000" pitchFamily="49" charset="0"/>
              </a:rPr>
              <a:t>c.price,FROM</a:t>
            </a:r>
            <a:r>
              <a:rPr lang="en-US" sz="1800" dirty="0">
                <a:latin typeface="Operator Mono Medium" panose="02000009000000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	WHERE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&gt;= 49.99 AND </a:t>
            </a:r>
            <a:r>
              <a:rPr lang="en-US" sz="1800" dirty="0" err="1">
                <a:latin typeface="Operator Mono Medium" panose="02000009000000000000" pitchFamily="49" charset="0"/>
              </a:rPr>
              <a:t>c.price</a:t>
            </a:r>
            <a:r>
              <a:rPr lang="en-US" sz="1800" dirty="0">
                <a:latin typeface="Operator Mono Medium" panose="02000009000000000000" pitchFamily="49" charset="0"/>
              </a:rPr>
              <a:t> &lt;= 99.99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SQL Query Interfaces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327CF-733D-F125-7A18-EAAFBB8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SQL, JavaScript integrated query</a:t>
            </a:r>
          </a:p>
          <a:p>
            <a:r>
              <a:rPr lang="en-US" dirty="0"/>
              <a:t>Client-side</a:t>
            </a:r>
          </a:p>
          <a:p>
            <a:pPr lvl="1"/>
            <a:r>
              <a:rPr lang="en-US" dirty="0"/>
              <a:t>.NET (LINQ), Java, JavaScript, Node.js, Python, REST API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3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Arrays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341" y="734095"/>
            <a:ext cx="5471194" cy="429349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Dad's gift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r>
              <a:rPr lang="en-US" sz="1800" dirty="0">
                <a:latin typeface="Operator Mono Medium" panose="02000009000000000000" pitchFamily="49" charset="0"/>
              </a:rPr>
              <a:t>[0].recipient = "Dad"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Show all gifts (g is arbitrary)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IN </a:t>
            </a:r>
            <a:r>
              <a:rPr lang="en-US" sz="1800" dirty="0" err="1">
                <a:latin typeface="Operator Mono Medium" panose="02000009000000000000" pitchFamily="49" charset="0"/>
              </a:rPr>
              <a:t>g.gifts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for city (outside array)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c.id, t AS gifts FROM c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t IN </a:t>
            </a:r>
            <a:r>
              <a:rPr lang="en-US" sz="1800" dirty="0" err="1">
                <a:latin typeface="Operator Mono Medium" panose="02000009000000000000" pitchFamily="49" charset="0"/>
              </a:rPr>
              <a:t>c.gifts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t.recipient</a:t>
            </a:r>
            <a:r>
              <a:rPr lang="en-US" sz="1800" dirty="0">
                <a:latin typeface="Operator Mono Medium" panose="02000009000000000000" pitchFamily="49" charset="0"/>
              </a:rPr>
              <a:t> = "Mom" AND </a:t>
            </a:r>
            <a:r>
              <a:rPr lang="en-US" sz="1800" dirty="0" err="1">
                <a:latin typeface="Operator Mono Medium" panose="02000009000000000000" pitchFamily="49" charset="0"/>
              </a:rPr>
              <a:t>c.city</a:t>
            </a:r>
            <a:r>
              <a:rPr lang="en-US" sz="1800" dirty="0">
                <a:latin typeface="Operator Mono Medium" panose="02000009000000000000" pitchFamily="49" charset="0"/>
              </a:rPr>
              <a:t> = "Nashville"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AD383-64B5-9121-D521-2FE1E514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5" y="669701"/>
            <a:ext cx="2958747" cy="40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Nested JSON 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270" y="837127"/>
            <a:ext cx="4640264" cy="41904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Project two nested properties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f.address.state</a:t>
            </a:r>
            <a:r>
              <a:rPr lang="en-US" sz="1800" dirty="0">
                <a:latin typeface="Operator Mono Medium" panose="02000009000000000000" pitchFamily="49" charset="0"/>
              </a:rPr>
              <a:t>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  WHERE f.id = "</a:t>
            </a:r>
            <a:r>
              <a:rPr lang="en-US" sz="1800" dirty="0" err="1">
                <a:latin typeface="Operator Mono Medium" panose="02000009000000000000" pitchFamily="49" charset="0"/>
              </a:rPr>
              <a:t>PatelFamily</a:t>
            </a:r>
            <a:r>
              <a:rPr lang="en-US" sz="18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A23F8-B2DB-2744-926B-30241921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1090797"/>
            <a:ext cx="3628571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total item count in a container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COUNT(1)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average value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AVG(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get sum of </a:t>
            </a:r>
            <a:r>
              <a:rPr lang="en-US" sz="1800" dirty="0" err="1">
                <a:latin typeface="Operator Mono Medium" panose="02000009000000000000" pitchFamily="49" charset="0"/>
              </a:rPr>
              <a:t>propertyA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SUM(</a:t>
            </a:r>
            <a:r>
              <a:rPr lang="en-US" sz="1800" dirty="0" err="1">
                <a:latin typeface="Operator Mono Medium" panose="02000009000000000000" pitchFamily="49" charset="0"/>
              </a:rPr>
              <a:t>c.propertyA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</p:txBody>
      </p:sp>
    </p:spTree>
    <p:extLst>
      <p:ext uri="{BB962C8B-B14F-4D97-AF65-F5344CB8AC3E}">
        <p14:creationId xmlns:p14="http://schemas.microsoft.com/office/powerpoint/2010/main" val="14603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965288"/>
            <a:ext cx="5489350" cy="399790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f.id,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 f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f.address.city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FROM Families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IN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("NY", "WA", "CA", "PA", "OH",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"OR", "MI", "WI")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ORDER BY </a:t>
            </a:r>
            <a:r>
              <a:rPr lang="en-US" sz="1800" dirty="0" err="1">
                <a:latin typeface="Operator Mono Medium" panose="02000009000000000000" pitchFamily="49" charset="0"/>
              </a:rPr>
              <a:t>Families.address.state</a:t>
            </a:r>
            <a:r>
              <a:rPr lang="en-US" sz="1800" dirty="0">
                <a:latin typeface="Operator Mono Medium" panose="02000009000000000000" pitchFamily="49" charset="0"/>
              </a:rPr>
              <a:t> DESC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976D5-1AA6-E7C8-263A-AE4F5103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9" y="690003"/>
            <a:ext cx="2295350" cy="39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844550"/>
            <a:ext cx="5489350" cy="41186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Subquery is query within a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Correlated means inner query 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references outer query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filter out shelf 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p.id, p.name, t.name AS tag FROM products p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JOIN (SELECT VALUE t FROM t IN </a:t>
            </a:r>
            <a:r>
              <a:rPr lang="en-US" sz="1800" dirty="0" err="1">
                <a:latin typeface="Operator Mono Medium" panose="02000009000000000000" pitchFamily="49" charset="0"/>
              </a:rPr>
              <a:t>p.tags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WHERE </a:t>
            </a:r>
            <a:r>
              <a:rPr lang="en-US" sz="1800" dirty="0" err="1">
                <a:latin typeface="Operator Mono Medium" panose="02000009000000000000" pitchFamily="49" charset="0"/>
              </a:rPr>
              <a:t>t.shelf</a:t>
            </a:r>
            <a:r>
              <a:rPr lang="en-US" sz="1800" dirty="0">
                <a:latin typeface="Operator Mono Medium" panose="02000009000000000000" pitchFamily="49" charset="0"/>
              </a:rPr>
              <a:t> = '3') AS t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80DF2-A436-137E-7B45-FF68C1AE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2" y="844550"/>
            <a:ext cx="2662673" cy="38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851" y="765846"/>
            <a:ext cx="4781549" cy="41973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does the tags property exist?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IS_DEFINED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tags_exist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 the tags property an array?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IS_ARRAY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tags_is_array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//is the tags property null?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IS_NULL (</a:t>
            </a:r>
            <a:r>
              <a:rPr lang="en-US" sz="1800" dirty="0" err="1">
                <a:latin typeface="Operator Mono Medium" panose="02000009000000000000" pitchFamily="49" charset="0"/>
              </a:rPr>
              <a:t>c.tags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tags_is_null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IS_NUMBER; IS_STRING, IS_BOOLEAN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82E9F-81F8-B3C8-357D-37C36469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0" y="1681274"/>
            <a:ext cx="4046994" cy="20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rounds positive and negative numbers to nearest integer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ROUND(2.4) AS r1, ROUND(2.6) AS r2, ROUND(2.5) AS r3, ROUND(-2.4) AS r4, ROUND(-2.6) AS r5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 square roots of numbers 1-3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SQRT(1) AS s1, SQRT(2.0) AS s2, SQRT(3) AS s3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returns largest integer &lt;= the specific number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FLOOR(123.45) AS fl1, FLOOR(-123.45) AS fl2, FLOOR(0.0) AS fl3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// results: [{fl1: 123, fl2: -124, fl3: 0}]</a:t>
            </a:r>
          </a:p>
        </p:txBody>
      </p:sp>
    </p:spTree>
    <p:extLst>
      <p:ext uri="{BB962C8B-B14F-4D97-AF65-F5344CB8AC3E}">
        <p14:creationId xmlns:p14="http://schemas.microsoft.com/office/powerpoint/2010/main" val="40018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51" y="605307"/>
            <a:ext cx="4781549" cy="453819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string concatenation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CONCAT(</a:t>
            </a:r>
            <a:r>
              <a:rPr lang="en-US" sz="1800" dirty="0" err="1">
                <a:latin typeface="Operator Mono Medium" panose="02000009000000000000" pitchFamily="49" charset="0"/>
              </a:rPr>
              <a:t>c.firstname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  <a:br>
              <a:rPr lang="en-US" sz="1800" dirty="0">
                <a:latin typeface="Operator Mono Medium" panose="02000009000000000000" pitchFamily="49" charset="0"/>
              </a:rPr>
            </a:br>
            <a:r>
              <a:rPr lang="en-US" sz="1800" dirty="0">
                <a:latin typeface="Operator Mono Medium" panose="02000009000000000000" pitchFamily="49" charset="0"/>
              </a:rPr>
              <a:t> ' ', </a:t>
            </a:r>
            <a:r>
              <a:rPr lang="en-US" sz="1800" dirty="0" err="1">
                <a:latin typeface="Operator Mono Medium" panose="02000009000000000000" pitchFamily="49" charset="0"/>
              </a:rPr>
              <a:t>c.lastname</a:t>
            </a:r>
            <a:r>
              <a:rPr lang="en-US" sz="1800" dirty="0">
                <a:latin typeface="Operator Mono Medium" panose="02000009000000000000" pitchFamily="49" charset="0"/>
              </a:rPr>
              <a:t>) AS </a:t>
            </a:r>
            <a:r>
              <a:rPr lang="en-US" sz="1800" dirty="0" err="1">
                <a:latin typeface="Operator Mono Medium" panose="02000009000000000000" pitchFamily="49" charset="0"/>
              </a:rPr>
              <a:t>fullName</a:t>
            </a:r>
            <a:r>
              <a:rPr lang="en-US" sz="1800" dirty="0">
                <a:latin typeface="Operator Mono Medium" panose="02000009000000000000" pitchFamily="49" charset="0"/>
              </a:rPr>
              <a:t>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force casing (no obj returned)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VALUE LOWER (</a:t>
            </a:r>
            <a:r>
              <a:rPr lang="en-US" sz="1800" dirty="0" err="1">
                <a:latin typeface="Operator Mono Medium" panose="02000009000000000000" pitchFamily="49" charset="0"/>
              </a:rPr>
              <a:t>c.productName</a:t>
            </a:r>
            <a:r>
              <a:rPr lang="en-US" sz="1800" dirty="0">
                <a:latin typeface="Operator Mono Medium" panose="02000009000000000000" pitchFamily="49" charset="0"/>
              </a:rPr>
              <a:t>) FROM c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Dept code between 0 and 99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* FROM c WHERE </a:t>
            </a:r>
            <a:r>
              <a:rPr lang="en-US" sz="1800" dirty="0" err="1">
                <a:latin typeface="Operator Mono Medium" panose="02000009000000000000" pitchFamily="49" charset="0"/>
              </a:rPr>
              <a:t>RegexMatch</a:t>
            </a:r>
            <a:r>
              <a:rPr lang="en-US" sz="1800" dirty="0">
                <a:latin typeface="Operator Mono Medium" panose="02000009000000000000" pitchFamily="49" charset="0"/>
              </a:rPr>
              <a:t> (</a:t>
            </a:r>
            <a:r>
              <a:rPr lang="en-US" sz="1800" dirty="0" err="1">
                <a:latin typeface="Operator Mono Medium" panose="02000009000000000000" pitchFamily="49" charset="0"/>
              </a:rPr>
              <a:t>c.deptCode</a:t>
            </a:r>
            <a:r>
              <a:rPr lang="en-US" sz="1800" dirty="0">
                <a:latin typeface="Operator Mono Medium" panose="02000009000000000000" pitchFamily="49" charset="0"/>
              </a:rPr>
              <a:t>, "[0-99]","")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CONTAINS, ENDSWITH, STARTSWITH,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// LTRIM, RTRIM, SUBSTRING, UPPER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7A1A-0754-DA99-88DD-17FA27E0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1" y="1731261"/>
            <a:ext cx="3294036" cy="16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4" y="2481598"/>
            <a:ext cx="8989455" cy="210328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/* UTC date and time ISO 8601 string value in the format: </a:t>
            </a:r>
            <a:r>
              <a:rPr lang="en-US" sz="1800" dirty="0" err="1">
                <a:latin typeface="Operator Mono Medium" panose="02000009000000000000" pitchFamily="49" charset="0"/>
              </a:rPr>
              <a:t>yyyy-MM-ddTHH:mm:ss.fffffffZ</a:t>
            </a:r>
            <a:r>
              <a:rPr lang="en-US" sz="1800" dirty="0">
                <a:latin typeface="Operator Mono Medium" panose="02000009000000000000" pitchFamily="49" charset="0"/>
              </a:rPr>
              <a:t>. */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GetCurrentDateTime</a:t>
            </a:r>
            <a:r>
              <a:rPr lang="en-US" sz="1800" dirty="0">
                <a:latin typeface="Operator Mono Medium" panose="02000009000000000000" pitchFamily="49" charset="0"/>
              </a:rPr>
              <a:t>() AS </a:t>
            </a:r>
            <a:r>
              <a:rPr lang="en-US" sz="1800" dirty="0" err="1">
                <a:latin typeface="Operator Mono Medium" panose="02000009000000000000" pitchFamily="49" charset="0"/>
              </a:rPr>
              <a:t>currentUtcDateTime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SELECT </a:t>
            </a:r>
            <a:r>
              <a:rPr lang="en-US" sz="1800" dirty="0" err="1">
                <a:latin typeface="Operator Mono Medium" panose="02000009000000000000" pitchFamily="49" charset="0"/>
              </a:rPr>
              <a:t>DateTimeAdd</a:t>
            </a:r>
            <a:r>
              <a:rPr lang="en-US" sz="1800" dirty="0">
                <a:latin typeface="Operator Mono Medium" panose="02000009000000000000" pitchFamily="49" charset="0"/>
              </a:rPr>
              <a:t>("mm", 1, "2020-07-09T23:20:13.4575530Z") AS </a:t>
            </a:r>
            <a:r>
              <a:rPr lang="en-US" sz="1800" dirty="0" err="1">
                <a:latin typeface="Operator Mono Medium" panose="02000009000000000000" pitchFamily="49" charset="0"/>
              </a:rPr>
              <a:t>OneMonthLater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92534-5FD2-F46C-4781-1895B6C0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47" y="782976"/>
            <a:ext cx="4961905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140DC-4410-362B-F4B7-43827AC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74B48-94BF-A24C-B930-DBF78ECF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542039"/>
            <a:ext cx="8847786" cy="44351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// protect against SQL injection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private static async Task </a:t>
            </a:r>
            <a:r>
              <a:rPr lang="en-US" sz="1400" dirty="0" err="1">
                <a:latin typeface="Operator Mono Medium" panose="02000009000000000000" pitchFamily="49" charset="0"/>
              </a:rPr>
              <a:t>QueryWithSqlParameters</a:t>
            </a:r>
            <a:r>
              <a:rPr lang="en-US" sz="1400" dirty="0">
                <a:latin typeface="Operator Mono Medium" panose="02000009000000000000" pitchFamily="49" charset="0"/>
              </a:rPr>
              <a:t>(Container container)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 query = new </a:t>
            </a:r>
            <a:r>
              <a:rPr lang="en-US" sz="1400" dirty="0" err="1">
                <a:latin typeface="Operator Mono Medium" panose="02000009000000000000" pitchFamily="49" charset="0"/>
              </a:rPr>
              <a:t>QueryDefinition</a:t>
            </a:r>
            <a:r>
              <a:rPr lang="en-US" sz="1400" dirty="0">
                <a:latin typeface="Operator Mono Medium" panose="02000009000000000000" pitchFamily="49" charset="0"/>
              </a:rPr>
              <a:t>("SELECT * FROM Families f WHERE          f.id = @id AND </a:t>
            </a:r>
            <a:r>
              <a:rPr lang="en-US" sz="1400" dirty="0" err="1">
                <a:latin typeface="Operator Mono Medium" panose="02000009000000000000" pitchFamily="49" charset="0"/>
              </a:rPr>
              <a:t>f.Address.City</a:t>
            </a:r>
            <a:r>
              <a:rPr lang="en-US" sz="1400" dirty="0">
                <a:latin typeface="Operator Mono Medium" panose="02000009000000000000" pitchFamily="49" charset="0"/>
              </a:rPr>
              <a:t> = @city")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("@id", "</a:t>
            </a:r>
            <a:r>
              <a:rPr lang="en-US" sz="1400" dirty="0" err="1">
                <a:latin typeface="Operator Mono Medium" panose="02000009000000000000" pitchFamily="49" charset="0"/>
              </a:rPr>
              <a:t>AndersonFamily</a:t>
            </a:r>
            <a:r>
              <a:rPr lang="en-US" sz="1400" dirty="0">
                <a:latin typeface="Operator Mono Medium" panose="02000009000000000000" pitchFamily="49" charset="0"/>
              </a:rPr>
              <a:t>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.</a:t>
            </a:r>
            <a:r>
              <a:rPr lang="en-US" sz="1400" dirty="0" err="1">
                <a:latin typeface="Operator Mono Medium" panose="02000009000000000000" pitchFamily="49" charset="0"/>
              </a:rPr>
              <a:t>WithParameter</a:t>
            </a:r>
            <a:r>
              <a:rPr lang="en-US" sz="1400" dirty="0">
                <a:latin typeface="Operator Mono Medium" panose="02000009000000000000" pitchFamily="49" charset="0"/>
              </a:rPr>
              <a:t>("@city", "Seattle");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List&lt;Family&gt; results = new List&lt;Family&gt;();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using (</a:t>
            </a:r>
            <a:r>
              <a:rPr lang="en-US" sz="1400" dirty="0" err="1">
                <a:latin typeface="Operator Mono Medium" panose="02000009000000000000" pitchFamily="49" charset="0"/>
              </a:rPr>
              <a:t>FeedIterator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 </a:t>
            </a:r>
            <a:r>
              <a:rPr lang="en-US" sz="1400" dirty="0" err="1">
                <a:latin typeface="Operator Mono Medium" panose="02000009000000000000" pitchFamily="49" charset="0"/>
              </a:rPr>
              <a:t>resultSetIterator</a:t>
            </a:r>
            <a:r>
              <a:rPr lang="en-US" sz="1400" dirty="0">
                <a:latin typeface="Operator Mono Medium" panose="02000009000000000000" pitchFamily="49" charset="0"/>
              </a:rPr>
              <a:t>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400" dirty="0">
                <a:latin typeface="Operator Mono Medium" panose="02000009000000000000" pitchFamily="49" charset="0"/>
              </a:rPr>
              <a:t>&lt;Family&gt;(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query,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400" dirty="0">
                <a:latin typeface="Operator Mono Medium" panose="02000009000000000000" pitchFamily="49" charset="0"/>
              </a:rPr>
              <a:t>: new </a:t>
            </a:r>
            <a:r>
              <a:rPr lang="en-US" sz="14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400" dirty="0">
                <a:latin typeface="Operator Mono Medium" panose="02000009000000000000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   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 = new </a:t>
            </a:r>
            <a:r>
              <a:rPr lang="en-US" sz="1400" dirty="0" err="1">
                <a:latin typeface="Operator Mono Medium" panose="02000009000000000000" pitchFamily="49" charset="0"/>
              </a:rPr>
              <a:t>PartitionKey</a:t>
            </a:r>
            <a:r>
              <a:rPr lang="en-US" sz="1400" dirty="0">
                <a:latin typeface="Operator Mono Medium" panose="02000009000000000000" pitchFamily="49" charset="0"/>
              </a:rPr>
              <a:t>("Anderson")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         }))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 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4016A-F156-A822-91A5-B1595AEFB9EA}"/>
              </a:ext>
            </a:extLst>
          </p:cNvPr>
          <p:cNvSpPr/>
          <p:nvPr/>
        </p:nvSpPr>
        <p:spPr>
          <a:xfrm>
            <a:off x="296214" y="577479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0D537-5F3D-7A3C-958A-66072A941755}"/>
              </a:ext>
            </a:extLst>
          </p:cNvPr>
          <p:cNvSpPr/>
          <p:nvPr/>
        </p:nvSpPr>
        <p:spPr>
          <a:xfrm>
            <a:off x="296214" y="1066577"/>
            <a:ext cx="8734372" cy="3156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F53A12-F77E-337B-7A1D-8339DC730FE4}"/>
              </a:ext>
            </a:extLst>
          </p:cNvPr>
          <p:cNvSpPr/>
          <p:nvPr/>
        </p:nvSpPr>
        <p:spPr>
          <a:xfrm>
            <a:off x="296214" y="1591114"/>
            <a:ext cx="8734372" cy="107411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C768A-D494-532E-66D2-09815DB4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E71B1F-253C-3DF8-D971-3F6503E0D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Batched actions that must succeed or fail 100 percent</a:t>
            </a:r>
          </a:p>
          <a:p>
            <a:r>
              <a:rPr lang="en-US" dirty="0"/>
              <a:t>Guarantees:</a:t>
            </a:r>
          </a:p>
          <a:p>
            <a:pPr lvl="1"/>
            <a:r>
              <a:rPr lang="en-US" b="1" dirty="0"/>
              <a:t>Atomicity</a:t>
            </a:r>
            <a:r>
              <a:rPr lang="en-US" dirty="0"/>
              <a:t>: Commit or roll back </a:t>
            </a:r>
          </a:p>
          <a:p>
            <a:pPr lvl="1"/>
            <a:r>
              <a:rPr lang="en-US" b="1" dirty="0"/>
              <a:t>Consistency</a:t>
            </a:r>
            <a:r>
              <a:rPr lang="en-US" dirty="0"/>
              <a:t>: Data is healthy internal state</a:t>
            </a:r>
          </a:p>
          <a:p>
            <a:pPr lvl="1"/>
            <a:r>
              <a:rPr lang="en-US" b="1" dirty="0"/>
              <a:t>Isolation</a:t>
            </a:r>
            <a:r>
              <a:rPr lang="en-US" dirty="0"/>
              <a:t>: No two transactions interfere</a:t>
            </a:r>
          </a:p>
          <a:p>
            <a:pPr lvl="1"/>
            <a:r>
              <a:rPr lang="en-US" b="1" dirty="0"/>
              <a:t>Durability</a:t>
            </a:r>
            <a:r>
              <a:rPr lang="en-US" dirty="0"/>
              <a:t>: Persistent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1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0953-41F7-6522-BADC-6B53B3E8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A0AC-B075-1F78-19BB-A4916693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functions scoped to a single logical partition</a:t>
            </a:r>
          </a:p>
          <a:p>
            <a:r>
              <a:rPr lang="en-US" dirty="0"/>
              <a:t>Bounded execution: Must complete within 5 seconds</a:t>
            </a:r>
          </a:p>
          <a:p>
            <a:r>
              <a:rPr lang="en-US" dirty="0"/>
              <a:t>JavaScript language integrated query API</a:t>
            </a:r>
          </a:p>
          <a:p>
            <a:pPr lvl="1"/>
            <a:r>
              <a:rPr lang="en-US" dirty="0"/>
              <a:t>Programmatically build queries without SQL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324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function </a:t>
            </a:r>
            <a:r>
              <a:rPr lang="en-US" sz="1400" dirty="0" err="1">
                <a:latin typeface="Operator Mono Medium" panose="02000009000000000000" pitchFamily="49" charset="0"/>
              </a:rPr>
              <a:t>createDoc</a:t>
            </a:r>
            <a:r>
              <a:rPr lang="en-US" sz="1400" dirty="0">
                <a:latin typeface="Operator Mono Medium" panose="02000009000000000000" pitchFamily="49" charset="0"/>
              </a:rPr>
              <a:t>(title)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context = </a:t>
            </a:r>
            <a:r>
              <a:rPr lang="en-US" sz="1400" dirty="0" err="1">
                <a:latin typeface="Operator Mono Medium" panose="02000009000000000000" pitchFamily="49" charset="0"/>
              </a:rPr>
              <a:t>getContext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container = </a:t>
            </a:r>
            <a:r>
              <a:rPr lang="en-US" sz="1400" dirty="0" err="1">
                <a:latin typeface="Operator Mono Medium" panose="02000009000000000000" pitchFamily="49" charset="0"/>
              </a:rPr>
              <a:t>context.getCollection</a:t>
            </a:r>
            <a:r>
              <a:rPr lang="en-US" sz="14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doc =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name: title,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categoryId</a:t>
            </a:r>
            <a:r>
              <a:rPr lang="en-US" sz="1400" dirty="0">
                <a:latin typeface="Operator Mono Medium" panose="02000009000000000000" pitchFamily="49" charset="0"/>
              </a:rPr>
              <a:t>: 'demo'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var accepted = </a:t>
            </a:r>
            <a:r>
              <a:rPr lang="en-US" sz="1400" dirty="0" err="1">
                <a:latin typeface="Operator Mono Medium" panose="02000009000000000000" pitchFamily="49" charset="0"/>
              </a:rPr>
              <a:t>container.createDocument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</a:t>
            </a:r>
            <a:r>
              <a:rPr lang="en-US" sz="1400" dirty="0" err="1">
                <a:latin typeface="Operator Mono Medium" panose="02000009000000000000" pitchFamily="49" charset="0"/>
              </a:rPr>
              <a:t>container.getSelfLink</a:t>
            </a:r>
            <a:r>
              <a:rPr lang="en-US" sz="1400" dirty="0">
                <a:latin typeface="Operator Mono Medium" panose="02000009000000000000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doc,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(error, 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if (error) throw new Error(</a:t>
            </a:r>
            <a:r>
              <a:rPr lang="en-US" sz="1400" dirty="0" err="1">
                <a:latin typeface="Operator Mono Medium" panose="02000009000000000000" pitchFamily="49" charset="0"/>
              </a:rPr>
              <a:t>error.message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  </a:t>
            </a:r>
            <a:r>
              <a:rPr lang="en-US" sz="1400" dirty="0" err="1">
                <a:latin typeface="Operator Mono Medium" panose="02000009000000000000" pitchFamily="49" charset="0"/>
              </a:rPr>
              <a:t>context.getResponse</a:t>
            </a:r>
            <a:r>
              <a:rPr lang="en-US" sz="1400" dirty="0">
                <a:latin typeface="Operator Mono Medium" panose="02000009000000000000" pitchFamily="49" charset="0"/>
              </a:rPr>
              <a:t>().</a:t>
            </a:r>
            <a:r>
              <a:rPr lang="en-US" sz="1400" dirty="0" err="1">
                <a:latin typeface="Operator Mono Medium" panose="02000009000000000000" pitchFamily="49" charset="0"/>
              </a:rPr>
              <a:t>setBody</a:t>
            </a:r>
            <a:r>
              <a:rPr lang="en-US" sz="1400" dirty="0">
                <a:latin typeface="Operator Mono Medium" panose="02000009000000000000" pitchFamily="49" charset="0"/>
              </a:rPr>
              <a:t>(</a:t>
            </a:r>
            <a:r>
              <a:rPr lang="en-US" sz="1400" dirty="0" err="1">
                <a:latin typeface="Operator Mono Medium" panose="02000009000000000000" pitchFamily="49" charset="0"/>
              </a:rPr>
              <a:t>newDoc</a:t>
            </a:r>
            <a:r>
              <a:rPr lang="en-US" sz="14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);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if (!accepted) return;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94902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54E8F-2AC4-4BFC-E71A-A5CBA34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Triggers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5DD83-C5E3-7DC4-D066-FA3FFF2F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executed automatically when an operation occurs on a Cosmos DB item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/>
              <a:t>Pre-trigger</a:t>
            </a:r>
            <a:r>
              <a:rPr lang="en-US" dirty="0"/>
              <a:t>: Runs before item is created</a:t>
            </a:r>
          </a:p>
          <a:p>
            <a:pPr lvl="1"/>
            <a:r>
              <a:rPr lang="en-US" b="1" dirty="0"/>
              <a:t>Post-trigger</a:t>
            </a:r>
            <a:r>
              <a:rPr lang="en-US" dirty="0"/>
              <a:t>: Runs after operation has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0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959C7-E644-E00A-2347-2E05DB01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Pre-Trigger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D0B6A-6F9C-6035-472C-7E3C6C7C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// check for label property &amp; add if it doesn't exist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function </a:t>
            </a:r>
            <a:r>
              <a:rPr lang="en-US" sz="1600" dirty="0" err="1">
                <a:latin typeface="Operator Mono Medium" panose="02000009000000000000" pitchFamily="49" charset="0"/>
              </a:rPr>
              <a:t>addLabel</a:t>
            </a:r>
            <a:r>
              <a:rPr lang="en-US" sz="1600" dirty="0">
                <a:latin typeface="Operator Mono Medium" panose="02000009000000000000" pitchFamily="49" charset="0"/>
              </a:rPr>
              <a:t>(item) {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context = </a:t>
            </a:r>
            <a:r>
              <a:rPr lang="en-US" sz="1600" dirty="0" err="1">
                <a:latin typeface="Operator Mono Medium" panose="02000009000000000000" pitchFamily="49" charset="0"/>
              </a:rPr>
              <a:t>getContext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request = </a:t>
            </a:r>
            <a:r>
              <a:rPr lang="en-US" sz="1600" dirty="0" err="1">
                <a:latin typeface="Operator Mono Medium" panose="02000009000000000000" pitchFamily="49" charset="0"/>
              </a:rPr>
              <a:t>context.getRequest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var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 = </a:t>
            </a:r>
            <a:r>
              <a:rPr lang="en-US" sz="1600" dirty="0" err="1">
                <a:latin typeface="Operator Mono Medium" panose="02000009000000000000" pitchFamily="49" charset="0"/>
              </a:rPr>
              <a:t>request.getBody</a:t>
            </a:r>
            <a:r>
              <a:rPr lang="en-US" sz="16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if (!('label' in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['label'] = 'new';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      </a:t>
            </a:r>
            <a:r>
              <a:rPr lang="en-US" sz="1600" dirty="0" err="1">
                <a:latin typeface="Operator Mono Medium" panose="02000009000000000000" pitchFamily="49" charset="0"/>
              </a:rPr>
              <a:t>request.setBody</a:t>
            </a:r>
            <a:r>
              <a:rPr lang="en-US" sz="1600" dirty="0">
                <a:latin typeface="Operator Mono Medium" panose="02000009000000000000" pitchFamily="49" charset="0"/>
              </a:rPr>
              <a:t>(</a:t>
            </a:r>
            <a:r>
              <a:rPr lang="en-US" sz="1600" dirty="0" err="1">
                <a:latin typeface="Operator Mono Medium" panose="02000009000000000000" pitchFamily="49" charset="0"/>
              </a:rPr>
              <a:t>pendingItem</a:t>
            </a:r>
            <a:r>
              <a:rPr lang="en-US" sz="16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latin typeface="Operator Mono Medium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10907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92B5DE-EA49-3A76-081D-1D787F0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User-Defined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1DA079-602D-CFEA-5C0C-52672ED0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Extends the SQL API query language with custom business logic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function </a:t>
            </a:r>
            <a:r>
              <a:rPr lang="en-GB" sz="1800" dirty="0" err="1">
                <a:latin typeface="Operator Mono Medium" panose="02000009000000000000" pitchFamily="49" charset="0"/>
              </a:rPr>
              <a:t>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) {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   return </a:t>
            </a:r>
            <a:r>
              <a:rPr lang="en-GB" sz="1800" dirty="0" err="1">
                <a:latin typeface="Operator Mono Medium" panose="02000009000000000000" pitchFamily="49" charset="0"/>
              </a:rPr>
              <a:t>preTax</a:t>
            </a:r>
            <a:r>
              <a:rPr lang="en-GB" sz="1800" dirty="0">
                <a:latin typeface="Operator Mono Medium" panose="02000009000000000000" pitchFamily="49" charset="0"/>
              </a:rPr>
              <a:t> * 1.15;</a:t>
            </a: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}</a:t>
            </a:r>
          </a:p>
          <a:p>
            <a:pPr marL="400050" lvl="1" indent="0">
              <a:buNone/>
            </a:pP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SELECT p.name, 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,</a:t>
            </a:r>
          </a:p>
          <a:p>
            <a:pPr marL="400050" lvl="1" indent="0">
              <a:buNone/>
            </a:pPr>
            <a:r>
              <a:rPr lang="en-GB" sz="1800" dirty="0" err="1">
                <a:latin typeface="Operator Mono Medium" panose="02000009000000000000" pitchFamily="49" charset="0"/>
              </a:rPr>
              <a:t>udf.addTax</a:t>
            </a:r>
            <a:r>
              <a:rPr lang="en-GB" sz="1800" dirty="0">
                <a:latin typeface="Operator Mono Medium" panose="02000009000000000000" pitchFamily="49" charset="0"/>
              </a:rPr>
              <a:t>(</a:t>
            </a:r>
            <a:r>
              <a:rPr lang="en-GB" sz="1800" dirty="0" err="1">
                <a:latin typeface="Operator Mono Medium" panose="02000009000000000000" pitchFamily="49" charset="0"/>
              </a:rPr>
              <a:t>p.price</a:t>
            </a:r>
            <a:r>
              <a:rPr lang="en-GB" sz="1800" dirty="0">
                <a:latin typeface="Operator Mono Medium" panose="02000009000000000000" pitchFamily="49" charset="0"/>
              </a:rPr>
              <a:t>) AS </a:t>
            </a:r>
            <a:r>
              <a:rPr lang="en-GB" sz="1800" dirty="0" err="1">
                <a:latin typeface="Operator Mono Medium" panose="02000009000000000000" pitchFamily="49" charset="0"/>
              </a:rPr>
              <a:t>priceWithTax</a:t>
            </a:r>
            <a:endParaRPr lang="en-GB" sz="1800" dirty="0">
              <a:latin typeface="Operator Mono Medium" panose="02000009000000000000" pitchFamily="49" charset="0"/>
            </a:endParaRPr>
          </a:p>
          <a:p>
            <a:pPr marL="400050" lvl="1" indent="0">
              <a:buNone/>
            </a:pPr>
            <a:r>
              <a:rPr lang="en-GB" sz="1800" dirty="0">
                <a:latin typeface="Operator Mono Medium" panose="02000009000000000000" pitchFamily="49" charset="0"/>
              </a:rPr>
              <a:t>FROM products p</a:t>
            </a:r>
            <a:endParaRPr lang="en-US" sz="1800" dirty="0">
              <a:latin typeface="Operator Mono Medium" panose="020000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41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5C98F3-D47C-9FD8-F738-FAF89DD7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Topology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811AF-BF20-6EC8-A1D0-6BCAA6579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747E-A511-E793-6407-5A5B72B0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94" y="625612"/>
            <a:ext cx="5218612" cy="4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5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86" y="777765"/>
            <a:ext cx="7379439" cy="3861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701665" y="3756934"/>
            <a:ext cx="2318929" cy="534216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CCDFE9-9C42-7B3E-59AC-FBD3174A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Automatic Failover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28256-1298-146C-9A84-DBFDC358A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Protecting your Cosmos DB account against a Microsoft-side regional outage</a:t>
            </a:r>
          </a:p>
          <a:p>
            <a:r>
              <a:rPr lang="en-US" dirty="0"/>
              <a:t>Service-managed failover is not enabled by default</a:t>
            </a:r>
          </a:p>
          <a:p>
            <a:r>
              <a:rPr lang="en-US" dirty="0"/>
              <a:t>Account-level failover priority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489B-7B2D-F4DA-2225-BDA4DB6B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46" y="646611"/>
            <a:ext cx="3365763" cy="38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27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51F64B-C49D-BCFD-7780-AFAFD0C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Failover with Azure CLI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A8C63-881D-3246-47C8-C0BFD2A6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Ref: timw.info/799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Set account to manual failover first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update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="$location"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=0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="$failoverLocation1"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=1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 --locations </a:t>
            </a:r>
            <a:r>
              <a:rPr lang="en-US" sz="1200" dirty="0" err="1">
                <a:latin typeface="Operator Mono Bold" panose="02000009000000000000" pitchFamily="49" charset="0"/>
              </a:rPr>
              <a:t>regionName</a:t>
            </a:r>
            <a:r>
              <a:rPr lang="en-US" sz="1200" dirty="0">
                <a:latin typeface="Operator Mono Bold" panose="02000009000000000000" pitchFamily="49" charset="0"/>
              </a:rPr>
              <a:t>="$failoverLocation2" </a:t>
            </a:r>
            <a:r>
              <a:rPr lang="en-US" sz="1200" dirty="0" err="1">
                <a:latin typeface="Operator Mono Bold" panose="02000009000000000000" pitchFamily="49" charset="0"/>
              </a:rPr>
              <a:t>failoverPriority</a:t>
            </a:r>
            <a:r>
              <a:rPr lang="en-US" sz="1200" dirty="0">
                <a:latin typeface="Operator Mono Bold" panose="02000009000000000000" pitchFamily="49" charset="0"/>
              </a:rPr>
              <a:t>=2 </a:t>
            </a:r>
            <a:r>
              <a:rPr lang="en-US" sz="1200" dirty="0" err="1">
                <a:latin typeface="Operator Mono Bold" panose="02000009000000000000" pitchFamily="49" charset="0"/>
              </a:rPr>
              <a:t>isZoneRedundant</a:t>
            </a:r>
            <a:r>
              <a:rPr lang="en-US" sz="1200" dirty="0">
                <a:latin typeface="Operator Mono Bold" panose="02000009000000000000" pitchFamily="49" charset="0"/>
              </a:rPr>
              <a:t>=False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Make failoverLocation2 the next region to fail over to instead of failoverLocation1 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"Switching failover priority"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"$location=0" "$failoverLocation1=2" "$failoverLocation2=1"</a:t>
            </a:r>
          </a:p>
          <a:p>
            <a:pPr marL="0" indent="0">
              <a:buNone/>
            </a:pPr>
            <a:endParaRPr lang="en-US" sz="1200" dirty="0">
              <a:latin typeface="Operator Mono Bold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# Initiate a manual failover and promote failoverLocation1 as primary write region</a:t>
            </a:r>
          </a:p>
          <a:p>
            <a:pPr marL="0" indent="0">
              <a:buNone/>
            </a:pPr>
            <a:r>
              <a:rPr lang="en-US" sz="1200" dirty="0">
                <a:latin typeface="Operator Mono Bold" panose="02000009000000000000" pitchFamily="49" charset="0"/>
              </a:rPr>
              <a:t>echo "Failing over to $failoverLocation1"</a:t>
            </a:r>
          </a:p>
          <a:p>
            <a:pPr marL="0" indent="0">
              <a:buNone/>
            </a:pPr>
            <a:r>
              <a:rPr lang="en-US" sz="1200" dirty="0" err="1">
                <a:latin typeface="Operator Mono Bold" panose="02000009000000000000" pitchFamily="49" charset="0"/>
              </a:rPr>
              <a:t>az</a:t>
            </a:r>
            <a:r>
              <a:rPr lang="en-US" sz="1200" dirty="0">
                <a:latin typeface="Operator Mono Bold" panose="02000009000000000000" pitchFamily="49" charset="0"/>
              </a:rPr>
              <a:t> </a:t>
            </a:r>
            <a:r>
              <a:rPr lang="en-US" sz="1200" dirty="0" err="1">
                <a:latin typeface="Operator Mono Bold" panose="02000009000000000000" pitchFamily="49" charset="0"/>
              </a:rPr>
              <a:t>cosmosdb</a:t>
            </a:r>
            <a:r>
              <a:rPr lang="en-US" sz="1200" dirty="0">
                <a:latin typeface="Operator Mono Bold" panose="02000009000000000000" pitchFamily="49" charset="0"/>
              </a:rPr>
              <a:t> failover-priority-change --name $account --resource-group $</a:t>
            </a:r>
            <a:r>
              <a:rPr lang="en-US" sz="1200" dirty="0" err="1">
                <a:latin typeface="Operator Mono Bold" panose="02000009000000000000" pitchFamily="49" charset="0"/>
              </a:rPr>
              <a:t>resourceGroup</a:t>
            </a:r>
            <a:r>
              <a:rPr lang="en-US" sz="1200" dirty="0">
                <a:latin typeface="Operator Mono Bold" panose="02000009000000000000" pitchFamily="49" charset="0"/>
              </a:rPr>
              <a:t> --failover-policies "$location=2" "$failoverLocation1=0" "$failoverLocation2=1"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0611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81981-9B8B-2D5B-93F0-CE1AC63C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Consistency Levels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D39FA-90F7-E29A-B644-8A21667B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1" y="1018902"/>
            <a:ext cx="8546548" cy="333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999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1B78D-925E-766B-BB42-F32BDD63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Default Consistency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B7F7C-C530-1E77-C143-A59373DD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ItemRequestOptions</a:t>
            </a:r>
            <a:r>
              <a:rPr lang="en-US" sz="1800" dirty="0">
                <a:latin typeface="Operator Mono Medium" panose="02000009000000000000" pitchFamily="49" charset="0"/>
              </a:rPr>
              <a:t> options = new() {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 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</a:t>
            </a:r>
            <a:r>
              <a:rPr lang="en-US" sz="1800" dirty="0">
                <a:latin typeface="Operator Mono Medium" panose="02000009000000000000" pitchFamily="49" charset="0"/>
              </a:rPr>
              <a:t> = </a:t>
            </a:r>
            <a:r>
              <a:rPr lang="en-US" sz="1800" dirty="0" err="1">
                <a:latin typeface="Operator Mono Medium" panose="02000009000000000000" pitchFamily="49" charset="0"/>
              </a:rPr>
              <a:t>ConsistencyLevel.Eventual</a:t>
            </a: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};</a:t>
            </a:r>
          </a:p>
          <a:p>
            <a:pPr marL="0" indent="0">
              <a:buNone/>
            </a:pPr>
            <a:endParaRPr lang="en-US" sz="18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id = "706cd7c6-db8b-41f9-aea2-0e0c7e8eb009";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string 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 = "9603ca6c-9e28-4a02-9194-51cdb7fea816";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 = new (</a:t>
            </a:r>
            <a:r>
              <a:rPr lang="en-US" sz="1800" dirty="0" err="1">
                <a:latin typeface="Operator Mono Medium" panose="02000009000000000000" pitchFamily="49" charset="0"/>
              </a:rPr>
              <a:t>categoryId</a:t>
            </a:r>
            <a:r>
              <a:rPr lang="en-US" sz="1800" dirty="0">
                <a:latin typeface="Operator Mono Medium" panose="020000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Operator Mono Medium" panose="02000009000000000000" pitchFamily="49" charset="0"/>
              </a:rPr>
              <a:t>Product item = await </a:t>
            </a:r>
            <a:r>
              <a:rPr lang="en-US" sz="1800" dirty="0" err="1">
                <a:latin typeface="Operator Mono Medium" panose="02000009000000000000" pitchFamily="49" charset="0"/>
              </a:rPr>
              <a:t>container.ReadItemAsync</a:t>
            </a:r>
            <a:r>
              <a:rPr lang="en-US" sz="1800" dirty="0">
                <a:latin typeface="Operator Mono Medium" panose="02000009000000000000" pitchFamily="49" charset="0"/>
              </a:rPr>
              <a:t>&lt;Product&gt;(id, </a:t>
            </a:r>
            <a:r>
              <a:rPr lang="en-US" sz="1800" dirty="0" err="1">
                <a:latin typeface="Operator Mono Medium" panose="02000009000000000000" pitchFamily="49" charset="0"/>
              </a:rPr>
              <a:t>partitionKey</a:t>
            </a:r>
            <a:r>
              <a:rPr lang="en-US" sz="18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800" dirty="0">
                <a:latin typeface="Operator Mono Medium" panose="02000009000000000000" pitchFamily="49" charset="0"/>
              </a:rPr>
              <a:t>: options);</a:t>
            </a:r>
          </a:p>
        </p:txBody>
      </p:sp>
    </p:spTree>
    <p:extLst>
      <p:ext uri="{BB962C8B-B14F-4D97-AF65-F5344CB8AC3E}">
        <p14:creationId xmlns:p14="http://schemas.microsoft.com/office/powerpoint/2010/main" val="15192838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SDK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024E-13C0-A4CC-6C86-226C1B74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C807A-7E78-389F-4247-4783DFFB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0" y="2702508"/>
            <a:ext cx="7053943" cy="2264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5E985-DADE-A198-5A7B-1D1A6683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00" y="916104"/>
            <a:ext cx="7152381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9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3F-17B3-77F6-3F9B-95C0E1F7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117CE-CFCC-5B45-DD5C-943C9084C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 options = new </a:t>
            </a:r>
            <a:r>
              <a:rPr lang="en-US" dirty="0" err="1">
                <a:latin typeface="Operator Mono Medium" panose="02000009000000000000" pitchFamily="49" charset="0"/>
              </a:rPr>
              <a:t>CosmosClientOptions</a:t>
            </a:r>
            <a:r>
              <a:rPr lang="en-US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options.ApplicationName</a:t>
            </a:r>
            <a:r>
              <a:rPr lang="en-US" dirty="0">
                <a:latin typeface="Operator Mono Medium" panose="02000009000000000000" pitchFamily="49" charset="0"/>
              </a:rPr>
              <a:t> = "</a:t>
            </a:r>
            <a:r>
              <a:rPr lang="en-US" dirty="0" err="1">
                <a:latin typeface="Operator Mono Medium" panose="02000009000000000000" pitchFamily="49" charset="0"/>
              </a:rPr>
              <a:t>MyApp</a:t>
            </a:r>
            <a:r>
              <a:rPr lang="en-US" dirty="0">
                <a:latin typeface="Operator Mono Medium" panose="02000009000000000000" pitchFamily="49" charset="0"/>
              </a:rPr>
              <a:t>";</a:t>
            </a: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options.ApplicationPreferredRegions</a:t>
            </a:r>
            <a:r>
              <a:rPr lang="en-US" dirty="0">
                <a:latin typeface="Operator Mono Medium" panose="02000009000000000000" pitchFamily="49" charset="0"/>
              </a:rPr>
              <a:t> =</a:t>
            </a:r>
            <a:br>
              <a:rPr lang="en-US" dirty="0">
                <a:latin typeface="Operator Mono Medium" panose="02000009000000000000" pitchFamily="49" charset="0"/>
              </a:rPr>
            </a:br>
            <a:r>
              <a:rPr lang="en-US" dirty="0">
                <a:latin typeface="Operator Mono Medium" panose="02000009000000000000" pitchFamily="49" charset="0"/>
              </a:rPr>
              <a:t>  new List&lt;string&gt; {</a:t>
            </a:r>
            <a:r>
              <a:rPr lang="en-US" dirty="0" err="1">
                <a:latin typeface="Operator Mono Medium" panose="02000009000000000000" pitchFamily="49" charset="0"/>
              </a:rPr>
              <a:t>Regions.WestUS</a:t>
            </a:r>
            <a:r>
              <a:rPr lang="en-US" dirty="0">
                <a:latin typeface="Operator Mono Medium" panose="02000009000000000000" pitchFamily="49" charset="0"/>
              </a:rPr>
              <a:t>, Regions.WestUS2};</a:t>
            </a:r>
          </a:p>
          <a:p>
            <a:pPr marL="0" indent="0">
              <a:buNone/>
            </a:pPr>
            <a:endParaRPr lang="en-US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 client = new </a:t>
            </a:r>
            <a:r>
              <a:rPr lang="en-US" dirty="0" err="1">
                <a:latin typeface="Operator Mono Medium" panose="02000009000000000000" pitchFamily="49" charset="0"/>
              </a:rPr>
              <a:t>CosmosClient</a:t>
            </a:r>
            <a:r>
              <a:rPr lang="en-US" dirty="0">
                <a:latin typeface="Operator Mono Medium" panose="02000009000000000000" pitchFamily="49" charset="0"/>
              </a:rPr>
              <a:t>(</a:t>
            </a:r>
            <a:r>
              <a:rPr lang="en-US" dirty="0" err="1">
                <a:latin typeface="Operator Mono Medium" panose="02000009000000000000" pitchFamily="49" charset="0"/>
              </a:rPr>
              <a:t>connectionString</a:t>
            </a:r>
            <a:r>
              <a:rPr lang="en-US" dirty="0">
                <a:latin typeface="Operator Mono Medium" panose="02000009000000000000" pitchFamily="49" charset="0"/>
              </a:rPr>
              <a:t>, options);</a:t>
            </a:r>
          </a:p>
        </p:txBody>
      </p:sp>
    </p:spTree>
    <p:extLst>
      <p:ext uri="{BB962C8B-B14F-4D97-AF65-F5344CB8AC3E}">
        <p14:creationId xmlns:p14="http://schemas.microsoft.com/office/powerpoint/2010/main" val="15822698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7F1BD7-2FD0-83F1-71C7-460F4D29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Multi-Region Writes (PS)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81E38-D6EE-DB02-E59E-8745A4EF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myResourceGroup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= "</a:t>
            </a:r>
            <a:r>
              <a:rPr lang="en-US" sz="1400" dirty="0" err="1">
                <a:latin typeface="Operator Mono Medium" panose="02000009000000000000" pitchFamily="49" charset="0"/>
              </a:rPr>
              <a:t>mycosmosaccount</a:t>
            </a:r>
            <a:r>
              <a:rPr lang="en-US" sz="1400" dirty="0">
                <a:latin typeface="Operator Mono Medium" panose="02000009000000000000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 = $false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r>
              <a:rPr lang="en-US" sz="1400" dirty="0">
                <a:latin typeface="Operator Mono Medium" panose="02000009000000000000" pitchFamily="49" charset="0"/>
              </a:rPr>
              <a:t> = $true</a:t>
            </a: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cannot have both service-managed failover and multi-region writes on an account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enableAutomaticFailover</a:t>
            </a: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endParaRPr lang="en-US" sz="14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# Now enable multi-region writes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Update-</a:t>
            </a:r>
            <a:r>
              <a:rPr lang="en-US" sz="1400" dirty="0" err="1">
                <a:latin typeface="Operator Mono Medium" panose="02000009000000000000" pitchFamily="49" charset="0"/>
              </a:rPr>
              <a:t>AzCosmosDBAccount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$</a:t>
            </a:r>
            <a:r>
              <a:rPr lang="en-US" sz="1400" dirty="0" err="1">
                <a:latin typeface="Operator Mono Medium" panose="02000009000000000000" pitchFamily="49" charset="0"/>
              </a:rPr>
              <a:t>resourceGroupName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-Name $</a:t>
            </a:r>
            <a:r>
              <a:rPr lang="en-US" sz="1400" dirty="0" err="1">
                <a:latin typeface="Operator Mono Medium" panose="02000009000000000000" pitchFamily="49" charset="0"/>
              </a:rPr>
              <a:t>accountName</a:t>
            </a:r>
            <a:r>
              <a:rPr lang="en-US" sz="1400" dirty="0">
                <a:latin typeface="Operator Mono Medium" panose="02000009000000000000" pitchFamily="49" charset="0"/>
              </a:rPr>
              <a:t> `</a:t>
            </a:r>
          </a:p>
          <a:p>
            <a:pPr marL="0" indent="0">
              <a:buNone/>
            </a:pPr>
            <a:r>
              <a:rPr lang="en-US" sz="1400" dirty="0">
                <a:latin typeface="Operator Mono Medium" panose="02000009000000000000" pitchFamily="49" charset="0"/>
              </a:rPr>
              <a:t>    -</a:t>
            </a:r>
            <a:r>
              <a:rPr lang="en-US" sz="1400" dirty="0" err="1">
                <a:latin typeface="Operator Mono Medium" panose="02000009000000000000" pitchFamily="49" charset="0"/>
              </a:rPr>
              <a:t>EnableMultipleWriteLocations</a:t>
            </a:r>
            <a:r>
              <a:rPr lang="en-US" sz="1400" dirty="0">
                <a:latin typeface="Operator Mono Medium" panose="02000009000000000000" pitchFamily="49" charset="0"/>
              </a:rPr>
              <a:t>:$</a:t>
            </a:r>
            <a:r>
              <a:rPr lang="en-US" sz="1400" dirty="0" err="1">
                <a:latin typeface="Operator Mono Medium" panose="02000009000000000000" pitchFamily="49" charset="0"/>
              </a:rPr>
              <a:t>enableMultiMaster</a:t>
            </a:r>
            <a:endParaRPr lang="en-US" sz="1400" dirty="0">
              <a:latin typeface="Operator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871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03F7E-B178-6E6B-21D4-7E8EB1FC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and Multi-Region Writes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CCE8E-9022-051F-F67B-BEC07203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DB has built-in conflict management</a:t>
            </a:r>
          </a:p>
          <a:p>
            <a:r>
              <a:rPr lang="en-US" dirty="0"/>
              <a:t>Conflict types:</a:t>
            </a:r>
          </a:p>
          <a:p>
            <a:pPr lvl="1"/>
            <a:r>
              <a:rPr lang="en-US" b="1" dirty="0"/>
              <a:t>Delete:</a:t>
            </a:r>
            <a:r>
              <a:rPr lang="en-US" dirty="0"/>
              <a:t> Client updates item deleted in another region</a:t>
            </a:r>
          </a:p>
          <a:p>
            <a:pPr lvl="1"/>
            <a:r>
              <a:rPr lang="en-US" b="1" dirty="0"/>
              <a:t>Insert:</a:t>
            </a:r>
            <a:r>
              <a:rPr lang="en-US" dirty="0"/>
              <a:t> Simultaneous inserts with same unique ID</a:t>
            </a:r>
          </a:p>
          <a:p>
            <a:pPr lvl="1"/>
            <a:r>
              <a:rPr lang="en-US" b="1" dirty="0"/>
              <a:t>Replace:</a:t>
            </a:r>
            <a:r>
              <a:rPr lang="en-US" dirty="0"/>
              <a:t> Concurrent updates from different regions</a:t>
            </a:r>
          </a:p>
          <a:p>
            <a:r>
              <a:rPr lang="en-US" dirty="0"/>
              <a:t>Default conflict resolution policy is </a:t>
            </a:r>
            <a:r>
              <a:rPr lang="en-US" b="1" dirty="0"/>
              <a:t>Last Write Wins</a:t>
            </a:r>
          </a:p>
          <a:p>
            <a:pPr lvl="1"/>
            <a:r>
              <a:rPr lang="en-US" dirty="0"/>
              <a:t>Item with largest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value "wins" conflict</a:t>
            </a:r>
          </a:p>
          <a:p>
            <a:r>
              <a:rPr lang="en-US" dirty="0"/>
              <a:t>Can override with custom conflict resolution policy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24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52AF-5D71-7733-1ABE-A7E2D303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Conflict Resolution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4620D-0CB5-806F-4EA2-A9C99E8A8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policy on container</a:t>
            </a:r>
          </a:p>
          <a:p>
            <a:pPr lvl="1"/>
            <a:r>
              <a:rPr lang="en-US" dirty="0"/>
              <a:t>Can be defined only at container creation</a:t>
            </a:r>
          </a:p>
          <a:p>
            <a:r>
              <a:rPr lang="en-US" dirty="0"/>
              <a:t>Default conflict resolver is </a:t>
            </a:r>
            <a:r>
              <a:rPr lang="en-US" b="1" dirty="0"/>
              <a:t>_</a:t>
            </a:r>
            <a:r>
              <a:rPr lang="en-US" b="1" dirty="0" err="1"/>
              <a:t>ts</a:t>
            </a:r>
            <a:r>
              <a:rPr lang="en-US" dirty="0"/>
              <a:t> property</a:t>
            </a:r>
          </a:p>
          <a:p>
            <a:r>
              <a:rPr lang="en-US" dirty="0"/>
              <a:t>Register a JavaScript merge stored procedure</a:t>
            </a:r>
          </a:p>
          <a:p>
            <a:pPr lvl="1"/>
            <a:r>
              <a:rPr lang="en-US" dirty="0"/>
              <a:t>If empty, conflict goes to conflict feed</a:t>
            </a:r>
          </a:p>
          <a:p>
            <a:r>
              <a:rPr lang="en-US" dirty="0"/>
              <a:t>Alternative approach: Handle conflicts directly with the conflict feed</a:t>
            </a:r>
          </a:p>
        </p:txBody>
      </p:sp>
    </p:spTree>
    <p:extLst>
      <p:ext uri="{BB962C8B-B14F-4D97-AF65-F5344CB8AC3E}">
        <p14:creationId xmlns:p14="http://schemas.microsoft.com/office/powerpoint/2010/main" val="38005772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A4DE7-2858-3F51-6F60-8F92CA95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from Conflict Feed (SDK v3)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F92CC-060B-03F4-ACA9-84D4203C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/>
              <a:t>FeedIterator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</a:t>
            </a:r>
            <a:r>
              <a:rPr lang="en-US" sz="1200" dirty="0" err="1"/>
              <a:t>conflictFeed</a:t>
            </a:r>
            <a:r>
              <a:rPr lang="en-US" sz="1200" dirty="0"/>
              <a:t> = </a:t>
            </a:r>
            <a:r>
              <a:rPr lang="en-US" sz="1200" dirty="0" err="1"/>
              <a:t>container.Conflicts.GetConflictQueryIterator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while (</a:t>
            </a:r>
            <a:r>
              <a:rPr lang="en-US" sz="1200" dirty="0" err="1"/>
              <a:t>conflictFeed.HasMoreResults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FeedResponse</a:t>
            </a:r>
            <a:r>
              <a:rPr lang="en-US" sz="1200" dirty="0"/>
              <a:t>&lt;</a:t>
            </a:r>
            <a:r>
              <a:rPr lang="en-US" sz="1200" dirty="0" err="1"/>
              <a:t>ConflictProperties</a:t>
            </a:r>
            <a:r>
              <a:rPr lang="en-US" sz="1200" dirty="0"/>
              <a:t>&gt; conflicts = await </a:t>
            </a:r>
            <a:r>
              <a:rPr lang="en-US" sz="1200" dirty="0" err="1"/>
              <a:t>conflictFeed.ReadNextAsync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foreach (</a:t>
            </a:r>
            <a:r>
              <a:rPr lang="en-US" sz="1200" dirty="0" err="1"/>
              <a:t>ConflictProperties</a:t>
            </a:r>
            <a:r>
              <a:rPr lang="en-US" sz="1200" dirty="0"/>
              <a:t> conflict in conflicts)</a:t>
            </a:r>
          </a:p>
          <a:p>
            <a:pPr marL="0" indent="0">
              <a:buNone/>
            </a:pPr>
            <a:r>
              <a:rPr lang="en-US" sz="1200" dirty="0"/>
              <a:t>    {</a:t>
            </a:r>
          </a:p>
          <a:p>
            <a:pPr marL="0" indent="0">
              <a:buNone/>
            </a:pPr>
            <a:r>
              <a:rPr lang="en-US" sz="1200" dirty="0"/>
              <a:t>        // Read the conflicted content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intendedChanges</a:t>
            </a:r>
            <a:r>
              <a:rPr lang="en-US" sz="1200" dirty="0"/>
              <a:t> = </a:t>
            </a:r>
            <a:r>
              <a:rPr lang="en-US" sz="1200" dirty="0" err="1"/>
              <a:t>container.Conflicts.ReadConflictContent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&gt;(conflict);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MyClass</a:t>
            </a:r>
            <a:r>
              <a:rPr lang="en-US" sz="1200" dirty="0"/>
              <a:t> </a:t>
            </a:r>
            <a:r>
              <a:rPr lang="en-US" sz="1200" dirty="0" err="1"/>
              <a:t>currentState</a:t>
            </a:r>
            <a:r>
              <a:rPr lang="en-US" sz="1200" dirty="0"/>
              <a:t> = await </a:t>
            </a:r>
            <a:r>
              <a:rPr lang="en-US" sz="1200" dirty="0" err="1"/>
              <a:t>container.Conflicts.ReadCurrentAsync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Do manual merge among documents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container.ReplaceItemAsync</a:t>
            </a:r>
            <a:r>
              <a:rPr lang="en-US" sz="1200" dirty="0"/>
              <a:t>&lt;</a:t>
            </a:r>
            <a:r>
              <a:rPr lang="en-US" sz="1200" dirty="0" err="1"/>
              <a:t>MyClass</a:t>
            </a:r>
            <a:r>
              <a:rPr lang="en-US" sz="1200" dirty="0"/>
              <a:t>&gt;(</a:t>
            </a:r>
            <a:r>
              <a:rPr lang="en-US" sz="1200" dirty="0" err="1"/>
              <a:t>intendedChanges</a:t>
            </a:r>
            <a:r>
              <a:rPr lang="en-US" sz="1200" dirty="0"/>
              <a:t>, </a:t>
            </a:r>
            <a:r>
              <a:rPr lang="en-US" sz="1200" dirty="0" err="1"/>
              <a:t>intendedChanges.Id</a:t>
            </a:r>
            <a:r>
              <a:rPr lang="en-US" sz="1200" dirty="0"/>
              <a:t>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// Delete the conflict</a:t>
            </a:r>
          </a:p>
          <a:p>
            <a:pPr marL="0" indent="0">
              <a:buNone/>
            </a:pPr>
            <a:r>
              <a:rPr lang="en-US" sz="1200" dirty="0"/>
              <a:t>        await </a:t>
            </a:r>
            <a:r>
              <a:rPr lang="en-US" sz="1200" dirty="0" err="1"/>
              <a:t>container.Conflicts.DeleteAsync</a:t>
            </a:r>
            <a:r>
              <a:rPr lang="en-US" sz="1200" dirty="0"/>
              <a:t>(conflict, new </a:t>
            </a:r>
            <a:r>
              <a:rPr lang="en-US" sz="1200" dirty="0" err="1"/>
              <a:t>PartitionKey</a:t>
            </a:r>
            <a:r>
              <a:rPr lang="en-US" sz="1200" dirty="0"/>
              <a:t>(</a:t>
            </a:r>
            <a:r>
              <a:rPr lang="en-US" sz="1200" dirty="0" err="1"/>
              <a:t>intendedChanges.MyPartitionKey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446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Default Indexing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B77B8-C2A0-9A2C-577F-4C2B1BA57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AD3CE-297C-2BBF-030D-58E040F3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7" y="1232849"/>
            <a:ext cx="2600000" cy="284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A59AA-65BD-E758-0AAA-C79C75DE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83" y="646611"/>
            <a:ext cx="4691016" cy="4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90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06A8D-D703-5EAD-38E1-126390C5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Custom Policy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F731D0-3E42-D6AF-1A66-9968BAA9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5D0B6-566B-645A-183B-EBC072C6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97" y="929122"/>
            <a:ext cx="3656211" cy="362981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D70194E-CE2F-06D0-6FBF-154B21C29C0D}"/>
              </a:ext>
            </a:extLst>
          </p:cNvPr>
          <p:cNvSpPr/>
          <p:nvPr/>
        </p:nvSpPr>
        <p:spPr>
          <a:xfrm>
            <a:off x="592972" y="615613"/>
            <a:ext cx="3534891" cy="627017"/>
          </a:xfrm>
          <a:prstGeom prst="wedgeRectCallout">
            <a:avLst>
              <a:gd name="adj1" fmla="val 91268"/>
              <a:gd name="adj2" fmla="val 739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consistent = enabled</a:t>
            </a:r>
          </a:p>
          <a:p>
            <a:pPr algn="ctr"/>
            <a:r>
              <a:rPr lang="en-US" dirty="0"/>
              <a:t>none = disabled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345BCF5-4E0E-1B7F-1FC3-80EFBEE88BFD}"/>
              </a:ext>
            </a:extLst>
          </p:cNvPr>
          <p:cNvSpPr/>
          <p:nvPr/>
        </p:nvSpPr>
        <p:spPr>
          <a:xfrm>
            <a:off x="592972" y="1361190"/>
            <a:ext cx="3534891" cy="627017"/>
          </a:xfrm>
          <a:prstGeom prst="wedgeRectCallout">
            <a:avLst>
              <a:gd name="adj1" fmla="val 90159"/>
              <a:gd name="adj2" fmla="val -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on write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458965-CF1F-ABE6-E157-C18834415F8F}"/>
              </a:ext>
            </a:extLst>
          </p:cNvPr>
          <p:cNvSpPr/>
          <p:nvPr/>
        </p:nvSpPr>
        <p:spPr>
          <a:xfrm>
            <a:off x="592972" y="2106767"/>
            <a:ext cx="3534891" cy="1452862"/>
          </a:xfrm>
          <a:prstGeom prst="wedgeRectCallout">
            <a:avLst>
              <a:gd name="adj1" fmla="val 92007"/>
              <a:gd name="adj2" fmla="val -661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/name/? </a:t>
            </a:r>
            <a:r>
              <a:rPr lang="en-US" dirty="0"/>
              <a:t>= scalar property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/category/* </a:t>
            </a:r>
            <a:r>
              <a:rPr lang="en-US" dirty="0"/>
              <a:t>= all properties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/tags/[]/name/? </a:t>
            </a:r>
            <a:r>
              <a:rPr lang="en-US" dirty="0"/>
              <a:t>= scalar within array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6052CD8-865E-9A23-98A7-3530EA71B8D7}"/>
              </a:ext>
            </a:extLst>
          </p:cNvPr>
          <p:cNvSpPr/>
          <p:nvPr/>
        </p:nvSpPr>
        <p:spPr>
          <a:xfrm>
            <a:off x="592971" y="3678189"/>
            <a:ext cx="3534891" cy="627017"/>
          </a:xfrm>
          <a:prstGeom prst="wedgeRectCallout">
            <a:avLst>
              <a:gd name="adj1" fmla="val 90713"/>
              <a:gd name="adj2" fmla="val -1281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combined with </a:t>
            </a:r>
            <a:r>
              <a:rPr lang="en-US" dirty="0" err="1"/>
              <a:t>includedPaths</a:t>
            </a:r>
            <a:r>
              <a:rPr lang="en-US" dirty="0"/>
              <a:t> for </a:t>
            </a:r>
            <a:r>
              <a:rPr lang="en-US"/>
              <a:t>more precision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D9182A-F02A-20E1-053E-61DC2956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Capacity Calculator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BAC5E2-7386-B4F2-B5FF-3960E3F8C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E49E4-634E-66B8-7B67-3DD61D89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646673"/>
            <a:ext cx="5159828" cy="43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33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50C16-34C1-F3D0-DF41-1BED8519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RU Charge for an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8BA753-1440-4567-7236-083BE3627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// use SDK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string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 = "SELECT * FROM c";</a:t>
            </a: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sprocResponse.RequestCharge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endParaRPr lang="en-US" sz="1200" dirty="0">
              <a:latin typeface="Operator Mono Medium" panose="02000009000000000000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container.GetItemQueryIterator</a:t>
            </a:r>
            <a:r>
              <a:rPr lang="en-US" sz="1200" dirty="0">
                <a:latin typeface="Operator Mono Medium" panose="02000009000000000000" pitchFamily="49" charset="0"/>
              </a:rPr>
              <a:t>&lt;dynamic&gt;(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: </a:t>
            </a:r>
            <a:r>
              <a:rPr lang="en-US" sz="1200" dirty="0" err="1">
                <a:latin typeface="Operator Mono Medium" panose="02000009000000000000" pitchFamily="49" charset="0"/>
              </a:rPr>
              <a:t>queryText</a:t>
            </a:r>
            <a:r>
              <a:rPr lang="en-US" sz="1200" dirty="0">
                <a:latin typeface="Operator Mono Medium" panose="02000009000000000000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 </a:t>
            </a:r>
            <a:r>
              <a:rPr lang="en-US" sz="1200" dirty="0" err="1">
                <a:latin typeface="Operator Mono Medium" panose="02000009000000000000" pitchFamily="49" charset="0"/>
              </a:rPr>
              <a:t>requestOptions</a:t>
            </a:r>
            <a:r>
              <a:rPr lang="en-US" sz="1200" dirty="0">
                <a:latin typeface="Operator Mono Medium" panose="02000009000000000000" pitchFamily="49" charset="0"/>
              </a:rPr>
              <a:t>: new </a:t>
            </a:r>
            <a:r>
              <a:rPr lang="en-US" sz="1200" dirty="0" err="1">
                <a:latin typeface="Operator Mono Medium" panose="02000009000000000000" pitchFamily="49" charset="0"/>
              </a:rPr>
              <a:t>QueryRequestOptions</a:t>
            </a:r>
            <a:r>
              <a:rPr lang="en-US" sz="1200" dirty="0">
                <a:latin typeface="Operator Mono Medium" panose="02000009000000000000" pitchFamily="49" charset="0"/>
              </a:rPr>
              <a:t>() {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 = new 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(</a:t>
            </a:r>
            <a:r>
              <a:rPr lang="en-US" sz="1200" dirty="0" err="1">
                <a:latin typeface="Operator Mono Medium" panose="02000009000000000000" pitchFamily="49" charset="0"/>
              </a:rPr>
              <a:t>partitionKey</a:t>
            </a:r>
            <a:r>
              <a:rPr lang="en-US" sz="1200" dirty="0">
                <a:latin typeface="Operator Mono Medium" panose="02000009000000000000" pitchFamily="49" charset="0"/>
              </a:rPr>
              <a:t>) });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while (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feedIterator.HasMoreResults</a:t>
            </a:r>
            <a:r>
              <a:rPr lang="en-US" sz="1200" dirty="0">
                <a:latin typeface="Operator Mono Medium" panose="020000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&lt;dynamic&gt;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</a:t>
            </a:r>
            <a:r>
              <a:rPr lang="en-US" sz="1200" dirty="0">
                <a:latin typeface="Operator Mono Medium" panose="02000009000000000000" pitchFamily="49" charset="0"/>
              </a:rPr>
              <a:t> = await </a:t>
            </a:r>
            <a:r>
              <a:rPr lang="en-US" sz="1200" dirty="0" err="1">
                <a:latin typeface="Operator Mono Medium" panose="02000009000000000000" pitchFamily="49" charset="0"/>
              </a:rPr>
              <a:t>feedIterator.ReadNextAsync</a:t>
            </a:r>
            <a:r>
              <a:rPr lang="en-US" sz="1200" dirty="0">
                <a:latin typeface="Operator Mono Medium" panose="020000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    </a:t>
            </a:r>
            <a:r>
              <a:rPr lang="en-US" sz="1200" dirty="0" err="1">
                <a:latin typeface="Operator Mono Medium" panose="02000009000000000000" pitchFamily="49" charset="0"/>
              </a:rPr>
              <a:t>requestCharge</a:t>
            </a:r>
            <a:r>
              <a:rPr lang="en-US" sz="1200" dirty="0">
                <a:latin typeface="Operator Mono Medium" panose="02000009000000000000" pitchFamily="49" charset="0"/>
              </a:rPr>
              <a:t> = </a:t>
            </a:r>
            <a:r>
              <a:rPr lang="en-US" sz="1200" dirty="0" err="1">
                <a:latin typeface="Operator Mono Medium" panose="02000009000000000000" pitchFamily="49" charset="0"/>
              </a:rPr>
              <a:t>feedResponse.RequestCharge</a:t>
            </a:r>
            <a:r>
              <a:rPr lang="en-US" sz="1200" dirty="0">
                <a:latin typeface="Operator Mono Medium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Operator Mono Medium" panose="02000009000000000000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354E9B-E92F-94E3-0492-5485F975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76543"/>
            <a:ext cx="4246839" cy="3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50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05240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44B-E6BA-C481-A8CD-C42DBD9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0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Cosmos DB Integration</a:t>
            </a:r>
          </a:p>
        </p:txBody>
      </p:sp>
    </p:spTree>
    <p:extLst>
      <p:ext uri="{BB962C8B-B14F-4D97-AF65-F5344CB8AC3E}">
        <p14:creationId xmlns:p14="http://schemas.microsoft.com/office/powerpoint/2010/main" val="27782002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D08-E7EC-E3AF-58BE-2753035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AEBB6-83D1-4961-493B-4FE9FD3D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5" y="560553"/>
            <a:ext cx="6704830" cy="43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26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CB08E5-A46C-ED29-B71D-3F0985D3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945FD-D45D-2804-3155-652FC49B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data analytics service</a:t>
            </a:r>
          </a:p>
          <a:p>
            <a:r>
              <a:rPr lang="en-US" dirty="0"/>
              <a:t>Synapse SQL</a:t>
            </a:r>
          </a:p>
          <a:p>
            <a:pPr lvl="1"/>
            <a:r>
              <a:rPr lang="en-US" dirty="0"/>
              <a:t>Relational data warehousing</a:t>
            </a:r>
          </a:p>
          <a:p>
            <a:r>
              <a:rPr lang="en-US" dirty="0"/>
              <a:t>Apache Spark for Azure Synapse</a:t>
            </a:r>
          </a:p>
          <a:p>
            <a:pPr lvl="1"/>
            <a:r>
              <a:rPr lang="en-US" dirty="0"/>
              <a:t>Non-relational big data analytics</a:t>
            </a:r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Azure Data Lake, Cosmos DB, Azure ML, Power BI, Azure Data Factory</a:t>
            </a:r>
          </a:p>
          <a:p>
            <a:r>
              <a:rPr lang="en-US" dirty="0"/>
              <a:t>Azure Synapse Studio unified web portal</a:t>
            </a:r>
          </a:p>
        </p:txBody>
      </p:sp>
    </p:spTree>
    <p:extLst>
      <p:ext uri="{BB962C8B-B14F-4D97-AF65-F5344CB8AC3E}">
        <p14:creationId xmlns:p14="http://schemas.microsoft.com/office/powerpoint/2010/main" val="11254637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4FD40-3673-2069-112F-75CED47B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Connector for Spark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E3E94-4ED8-BF20-CC31-EABDC4B5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project at GitHub</a:t>
            </a:r>
          </a:p>
          <a:p>
            <a:r>
              <a:rPr lang="en-US" dirty="0"/>
              <a:t>Read and write from Cosmos DB via Apache Spark </a:t>
            </a:r>
            <a:r>
              <a:rPr lang="en-US" dirty="0" err="1"/>
              <a:t>DataFrames</a:t>
            </a:r>
            <a:r>
              <a:rPr lang="en-US" dirty="0"/>
              <a:t> in Python or Scala</a:t>
            </a:r>
          </a:p>
          <a:p>
            <a:r>
              <a:rPr lang="en-US" dirty="0"/>
              <a:t>Azure Spark solutions:</a:t>
            </a:r>
          </a:p>
          <a:p>
            <a:pPr lvl="1"/>
            <a:r>
              <a:rPr lang="en-US" dirty="0"/>
              <a:t>Azure HDInsight</a:t>
            </a:r>
          </a:p>
          <a:p>
            <a:pPr lvl="1"/>
            <a:r>
              <a:rPr lang="en-US" dirty="0"/>
              <a:t>Azure Databricks</a:t>
            </a:r>
          </a:p>
          <a:p>
            <a:pPr lvl="1"/>
            <a:r>
              <a:rPr lang="en-US" dirty="0"/>
              <a:t>Apache Spark for Azure Synapse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0493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1_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11376</TotalTime>
  <Words>3859</Words>
  <Application>Microsoft Office PowerPoint</Application>
  <PresentationFormat>On-screen Show (16:9)</PresentationFormat>
  <Paragraphs>654</Paragraphs>
  <Slides>130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Arial</vt:lpstr>
      <vt:lpstr>Calibri</vt:lpstr>
      <vt:lpstr>Operator Mono Bold</vt:lpstr>
      <vt:lpstr>Operator Mono Medium</vt:lpstr>
      <vt:lpstr>Segoe Pro</vt:lpstr>
      <vt:lpstr>Tahoma</vt:lpstr>
      <vt:lpstr>Standard_LiveLessons_2017</vt:lpstr>
      <vt:lpstr>1_Standard_LiveLessons_2017</vt:lpstr>
      <vt:lpstr>Exam DP-420: Microsoft Cosmos DB Developer Crash Course</vt:lpstr>
      <vt:lpstr>Tim Warner</vt:lpstr>
      <vt:lpstr>Day 1 of 2 Agenda</vt:lpstr>
      <vt:lpstr>Day 2 of 2 Agenda</vt:lpstr>
      <vt:lpstr>Course Materials</vt:lpstr>
      <vt:lpstr>Course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Cosmos DB Developer </vt:lpstr>
      <vt:lpstr>Related Certifications</vt:lpstr>
      <vt:lpstr>Related Certifications</vt:lpstr>
      <vt:lpstr>DP-420: “Need to Know” Info</vt:lpstr>
      <vt:lpstr> </vt:lpstr>
      <vt:lpstr>Tim’s Ideal Testing Room</vt:lpstr>
      <vt:lpstr>Thank you!</vt:lpstr>
      <vt:lpstr>Data Modeling</vt:lpstr>
      <vt:lpstr>Cosmo DB APIs</vt:lpstr>
      <vt:lpstr>Cosmo DB APIs</vt:lpstr>
      <vt:lpstr>Cosmos DB Core API Object Model</vt:lpstr>
      <vt:lpstr>Measuring Cosmos DB Performance</vt:lpstr>
      <vt:lpstr>Cosmos DB Storage Architecture</vt:lpstr>
      <vt:lpstr>Container-Level RU Provisioning</vt:lpstr>
      <vt:lpstr>Database-Level RU Provisioning</vt:lpstr>
      <vt:lpstr>Cosmos DB Data Modeling</vt:lpstr>
      <vt:lpstr>Data Denormalization</vt:lpstr>
      <vt:lpstr>Data Denormalization</vt:lpstr>
      <vt:lpstr>Data Normalization</vt:lpstr>
      <vt:lpstr>Data Normalization</vt:lpstr>
      <vt:lpstr>Primary and Secondary Keys</vt:lpstr>
      <vt:lpstr>Partition Keys</vt:lpstr>
      <vt:lpstr>Unique Key Constraints</vt:lpstr>
      <vt:lpstr>Cosmos DB SQL SDK Connectivity Modes</vt:lpstr>
      <vt:lpstr>Cosmos DB SQL Data Access</vt:lpstr>
      <vt:lpstr>Cosmos DB Access Options</vt:lpstr>
      <vt:lpstr>Cosmos DB Resource Tokens</vt:lpstr>
      <vt:lpstr>Cosmos DB Role-Based Access Control</vt:lpstr>
      <vt:lpstr>Cosmos DB Time to Live (TTL)</vt:lpstr>
      <vt:lpstr>Cosmos DB Partition Strategy</vt:lpstr>
      <vt:lpstr>Choosing a Partition Key</vt:lpstr>
      <vt:lpstr>"Hot" Partitions</vt:lpstr>
      <vt:lpstr>Cosmos DB Throughput Models</vt:lpstr>
      <vt:lpstr>Azure Policy</vt:lpstr>
      <vt:lpstr>Cosmos DB Global Replication</vt:lpstr>
      <vt:lpstr>Globally Distributed Web App</vt:lpstr>
      <vt:lpstr>Consistency Levels</vt:lpstr>
      <vt:lpstr>Strong</vt:lpstr>
      <vt:lpstr>Bounded Staleness</vt:lpstr>
      <vt:lpstr>Session</vt:lpstr>
      <vt:lpstr>Consistent Prefix</vt:lpstr>
      <vt:lpstr>Eventual</vt:lpstr>
      <vt:lpstr>Cosmos DB Connection Modes</vt:lpstr>
      <vt:lpstr>Create a Cosmos DB Connection Modes</vt:lpstr>
      <vt:lpstr>Cosmos DB Emulator</vt:lpstr>
      <vt:lpstr>Cosmos DB Connection Errors</vt:lpstr>
      <vt:lpstr>Cosmos DB Global Distribution</vt:lpstr>
      <vt:lpstr>Cosmos DB Conflict Resolution</vt:lpstr>
      <vt:lpstr>Configure Request Options</vt:lpstr>
      <vt:lpstr>Cosmos DB SQL Query Language</vt:lpstr>
      <vt:lpstr>Cosmos DB SQL Query Interfaces</vt:lpstr>
      <vt:lpstr>Accessing Arrays</vt:lpstr>
      <vt:lpstr>Accessing Nested JSON Properties</vt:lpstr>
      <vt:lpstr>Aggregate Functions</vt:lpstr>
      <vt:lpstr>Ordering</vt:lpstr>
      <vt:lpstr>Correlated Subquery</vt:lpstr>
      <vt:lpstr>Type-Checking Functions</vt:lpstr>
      <vt:lpstr>Mathematical Functions</vt:lpstr>
      <vt:lpstr>String Manipulation Functions</vt:lpstr>
      <vt:lpstr>Date and Time Functions</vt:lpstr>
      <vt:lpstr>Parameterized Queries</vt:lpstr>
      <vt:lpstr>Transactions</vt:lpstr>
      <vt:lpstr>Cosmos DB Stored Procedures</vt:lpstr>
      <vt:lpstr>Stored Procedure Example</vt:lpstr>
      <vt:lpstr>Cosmos DB Triggers</vt:lpstr>
      <vt:lpstr>Cosmos DB Pre-Trigger Example</vt:lpstr>
      <vt:lpstr>Cosmos DB User-Defined Functions</vt:lpstr>
      <vt:lpstr>Reference Topology</vt:lpstr>
      <vt:lpstr>Cosmos DB Automatic Failover</vt:lpstr>
      <vt:lpstr>Manual Failover with Azure CLI</vt:lpstr>
      <vt:lpstr>Cosmos DB Consistency Levels</vt:lpstr>
      <vt:lpstr>Overriding Default Consistency</vt:lpstr>
      <vt:lpstr>Cosmos SDK Configuration</vt:lpstr>
      <vt:lpstr>Client-Side Configuration</vt:lpstr>
      <vt:lpstr>Enable Multi-Region Writes (PS)</vt:lpstr>
      <vt:lpstr>Conflicts and Multi-Region Writes</vt:lpstr>
      <vt:lpstr>Custom Conflict Resolution Policy</vt:lpstr>
      <vt:lpstr>Read from Conflict Feed (SDK v3)</vt:lpstr>
      <vt:lpstr>Cosmos DB Default Indexing</vt:lpstr>
      <vt:lpstr>Cosmos DB Custom Policy</vt:lpstr>
      <vt:lpstr>Cosmos DB Capacity Calculator</vt:lpstr>
      <vt:lpstr>Find RU Charge for an Operation</vt:lpstr>
      <vt:lpstr>Data Distribution</vt:lpstr>
      <vt:lpstr>PowerPoint Presentation</vt:lpstr>
      <vt:lpstr>Cosmos DB Integration</vt:lpstr>
      <vt:lpstr>Private Endpoints</vt:lpstr>
      <vt:lpstr>Azure Synapse Analytics</vt:lpstr>
      <vt:lpstr>Cosmos DB Connector for Spark</vt:lpstr>
      <vt:lpstr>Azure Synapse Link for Cosmos DB</vt:lpstr>
      <vt:lpstr>Cosmos DB Stores</vt:lpstr>
      <vt:lpstr>Cosmos DB Data Stores</vt:lpstr>
      <vt:lpstr>Preliminary Definitions</vt:lpstr>
      <vt:lpstr>Reference Architecture: IoT </vt:lpstr>
      <vt:lpstr>The Case for Denormalization</vt:lpstr>
      <vt:lpstr>Cosmos DB Change Feed</vt:lpstr>
      <vt:lpstr>Change Feed Procesor Components</vt:lpstr>
      <vt:lpstr>Reference Architecture: Retail </vt:lpstr>
      <vt:lpstr>Change Feed Processing</vt:lpstr>
      <vt:lpstr>Azure Cognitive Search Indexer</vt:lpstr>
      <vt:lpstr>Cosmos DB Monitoring and Optimization</vt:lpstr>
      <vt:lpstr>PowerPoint Presentation</vt:lpstr>
      <vt:lpstr>Diagnostic Log Categories</vt:lpstr>
      <vt:lpstr>Diagnostic Log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Tim@timw.info</cp:lastModifiedBy>
  <cp:revision>223</cp:revision>
  <dcterms:created xsi:type="dcterms:W3CDTF">2015-09-28T19:52:00Z</dcterms:created>
  <dcterms:modified xsi:type="dcterms:W3CDTF">2022-08-18T13:51:55Z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